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7" r:id="rId1"/>
  </p:sldMasterIdLst>
  <p:notesMasterIdLst>
    <p:notesMasterId r:id="rId37"/>
  </p:notesMasterIdLst>
  <p:sldIdLst>
    <p:sldId id="256" r:id="rId2"/>
    <p:sldId id="257" r:id="rId3"/>
    <p:sldId id="258" r:id="rId4"/>
    <p:sldId id="261" r:id="rId5"/>
    <p:sldId id="259" r:id="rId6"/>
    <p:sldId id="262" r:id="rId7"/>
    <p:sldId id="270" r:id="rId8"/>
    <p:sldId id="286" r:id="rId9"/>
    <p:sldId id="272" r:id="rId10"/>
    <p:sldId id="260" r:id="rId11"/>
    <p:sldId id="274" r:id="rId12"/>
    <p:sldId id="275" r:id="rId13"/>
    <p:sldId id="273" r:id="rId14"/>
    <p:sldId id="276" r:id="rId15"/>
    <p:sldId id="290" r:id="rId16"/>
    <p:sldId id="277" r:id="rId17"/>
    <p:sldId id="278" r:id="rId18"/>
    <p:sldId id="279" r:id="rId19"/>
    <p:sldId id="280" r:id="rId20"/>
    <p:sldId id="281" r:id="rId21"/>
    <p:sldId id="282" r:id="rId22"/>
    <p:sldId id="283" r:id="rId23"/>
    <p:sldId id="284" r:id="rId24"/>
    <p:sldId id="285" r:id="rId25"/>
    <p:sldId id="291" r:id="rId26"/>
    <p:sldId id="289" r:id="rId27"/>
    <p:sldId id="271" r:id="rId28"/>
    <p:sldId id="269" r:id="rId29"/>
    <p:sldId id="263" r:id="rId30"/>
    <p:sldId id="265" r:id="rId31"/>
    <p:sldId id="266" r:id="rId32"/>
    <p:sldId id="267" r:id="rId33"/>
    <p:sldId id="268" r:id="rId34"/>
    <p:sldId id="287" r:id="rId35"/>
    <p:sldId id="28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rizio Radaelli" initials="FR" lastIdx="2" clrIdx="0">
    <p:extLst>
      <p:ext uri="{19B8F6BF-5375-455C-9EA6-DF929625EA0E}">
        <p15:presenceInfo xmlns:p15="http://schemas.microsoft.com/office/powerpoint/2012/main" userId="65901f8e-1822-46ce-bfbd-0282c7680a0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747FB"/>
    <a:srgbClr val="3FDA5D"/>
    <a:srgbClr val="EBD449"/>
    <a:srgbClr val="D04343"/>
    <a:srgbClr val="DF2E28"/>
    <a:srgbClr val="29CE17"/>
    <a:srgbClr val="EA1620"/>
    <a:srgbClr val="24D3EA"/>
    <a:srgbClr val="EFAB11"/>
    <a:srgbClr val="92F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B06571-A4A7-4468-869F-8D56DA272E48}" v="689" dt="2018-11-22T13:57:13.566"/>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96"/>
  </p:normalViewPr>
  <p:slideViewPr>
    <p:cSldViewPr snapToGrid="0" snapToObjects="1">
      <p:cViewPr varScale="1">
        <p:scale>
          <a:sx n="71" d="100"/>
          <a:sy n="71" d="100"/>
        </p:scale>
        <p:origin x="594" y="60"/>
      </p:cViewPr>
      <p:guideLst/>
    </p:cSldViewPr>
  </p:slideViewPr>
  <p:notesTextViewPr>
    <p:cViewPr>
      <p:scale>
        <a:sx n="3" d="2"/>
        <a:sy n="3" d="2"/>
      </p:scale>
      <p:origin x="0" y="0"/>
    </p:cViewPr>
  </p:notesTextViewPr>
  <p:notesViewPr>
    <p:cSldViewPr snapToGrid="0" snapToObjects="1">
      <p:cViewPr varScale="1">
        <p:scale>
          <a:sx n="64" d="100"/>
          <a:sy n="64" d="100"/>
        </p:scale>
        <p:origin x="3180" y="4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19T15:14:57.931" idx="2">
    <p:pos x="10" y="10"/>
    <p:text>is not p in the graph</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9-19T15:14:57.931" idx="2">
    <p:pos x="10" y="10"/>
    <p:text>is not p in the graph</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9-19T15:14:57.931" idx="2">
    <p:pos x="10" y="10"/>
    <p:text>is not p in the graph</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9-19T15:14:57.931" idx="2">
    <p:pos x="10" y="10"/>
    <p:text>is not p in the graph</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2329A-52E5-4348-9010-6B1393EBA8FF}" type="datetimeFigureOut">
              <a:rPr lang="en-GB" smtClean="0"/>
              <a:t>25/11/2018</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4D7A1-4C5B-4324-BEAC-BFDF71B74BCE}" type="slidenum">
              <a:rPr lang="en-GB" smtClean="0"/>
              <a:t>‹N›</a:t>
            </a:fld>
            <a:endParaRPr lang="en-GB"/>
          </a:p>
        </p:txBody>
      </p:sp>
    </p:spTree>
    <p:extLst>
      <p:ext uri="{BB962C8B-B14F-4D97-AF65-F5344CB8AC3E}">
        <p14:creationId xmlns:p14="http://schemas.microsoft.com/office/powerpoint/2010/main" val="1135679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err="1"/>
              <a:t>asd</a:t>
            </a:r>
            <a:endParaRPr lang="en-GB" dirty="0"/>
          </a:p>
        </p:txBody>
      </p:sp>
      <p:sp>
        <p:nvSpPr>
          <p:cNvPr id="4" name="Segnaposto numero diapositiva 3"/>
          <p:cNvSpPr>
            <a:spLocks noGrp="1"/>
          </p:cNvSpPr>
          <p:nvPr>
            <p:ph type="sldNum" sz="quarter" idx="5"/>
          </p:nvPr>
        </p:nvSpPr>
        <p:spPr/>
        <p:txBody>
          <a:bodyPr/>
          <a:lstStyle/>
          <a:p>
            <a:fld id="{26C4D7A1-4C5B-4324-BEAC-BFDF71B74BCE}" type="slidenum">
              <a:rPr lang="en-GB" smtClean="0"/>
              <a:t>1</a:t>
            </a:fld>
            <a:endParaRPr lang="en-GB"/>
          </a:p>
        </p:txBody>
      </p:sp>
    </p:spTree>
    <p:extLst>
      <p:ext uri="{BB962C8B-B14F-4D97-AF65-F5344CB8AC3E}">
        <p14:creationId xmlns:p14="http://schemas.microsoft.com/office/powerpoint/2010/main" val="3396951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&lt;</a:t>
            </a:r>
            <a:r>
              <a:rPr lang="en-GB" dirty="0" err="1"/>
              <a:t>xcc</a:t>
            </a:r>
            <a:endParaRPr lang="en-GB" dirty="0"/>
          </a:p>
        </p:txBody>
      </p:sp>
      <p:sp>
        <p:nvSpPr>
          <p:cNvPr id="4" name="Segnaposto numero diapositiva 3"/>
          <p:cNvSpPr>
            <a:spLocks noGrp="1"/>
          </p:cNvSpPr>
          <p:nvPr>
            <p:ph type="sldNum" sz="quarter" idx="5"/>
          </p:nvPr>
        </p:nvSpPr>
        <p:spPr/>
        <p:txBody>
          <a:bodyPr/>
          <a:lstStyle/>
          <a:p>
            <a:fld id="{26C4D7A1-4C5B-4324-BEAC-BFDF71B74BCE}" type="slidenum">
              <a:rPr lang="en-GB" smtClean="0"/>
              <a:t>2</a:t>
            </a:fld>
            <a:endParaRPr lang="en-GB"/>
          </a:p>
        </p:txBody>
      </p:sp>
    </p:spTree>
    <p:extLst>
      <p:ext uri="{BB962C8B-B14F-4D97-AF65-F5344CB8AC3E}">
        <p14:creationId xmlns:p14="http://schemas.microsoft.com/office/powerpoint/2010/main" val="3449542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26C4D7A1-4C5B-4324-BEAC-BFDF71B74BCE}" type="slidenum">
              <a:rPr lang="en-GB" smtClean="0"/>
              <a:t>7</a:t>
            </a:fld>
            <a:endParaRPr lang="en-GB"/>
          </a:p>
        </p:txBody>
      </p:sp>
    </p:spTree>
    <p:extLst>
      <p:ext uri="{BB962C8B-B14F-4D97-AF65-F5344CB8AC3E}">
        <p14:creationId xmlns:p14="http://schemas.microsoft.com/office/powerpoint/2010/main" val="999961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11/25/2018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9817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42789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olo e sottotitolo">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11/25/2018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12284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zione con didascalia">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11/25/2018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‹N›</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08550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cheda nom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11/25/2018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07754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
Secondo livello
Terzo livello
Quarto livello
Quinto livello</a:t>
            </a:r>
            <a:endParaRPr lang="en-US" dirty="0"/>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
Secondo livello
Terzo livello
Quarto livello
Quinto livello</a:t>
            </a:r>
            <a:endParaRPr lang="en-US" dirty="0"/>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
Secondo livello
Terzo livello
Quarto livello
Quinto livello</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68868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dirty="0"/>
              <a:t>Fare clic sull'icona per inserire un'immagine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
Secondo livello
Terzo livello
Quarto livello
Quinto livello</a:t>
            </a:r>
            <a:endParaRPr lang="en-US" dirty="0"/>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dirty="0"/>
              <a:t>Fare clic sull'icona per inserire un'immagine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
Secondo livello
Terzo livello
Quarto livello
Quinto livello</a:t>
            </a:r>
            <a:endParaRPr lang="en-US" dirty="0"/>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dirty="0"/>
              <a:t>Fare clic sull'icona per inserire un'immagine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
Secondo livello
Terzo livello
Quarto livello
Quinto livello</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50118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87552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11/25/2018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03804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16153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11/25/2018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69013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it-IT"/>
              <a:t>Modifica gli stili del testo dello schema
Secondo livello
Terzo livello
Quarto livello
Quinto livello</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47721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4" name="Content Placeholder 3"/>
          <p:cNvSpPr>
            <a:spLocks noGrp="1"/>
          </p:cNvSpPr>
          <p:nvPr>
            <p:ph sz="half" idx="2"/>
          </p:nvPr>
        </p:nvSpPr>
        <p:spPr>
          <a:xfrm>
            <a:off x="685800" y="3132666"/>
            <a:ext cx="5311775" cy="3086019"/>
          </a:xfrm>
        </p:spPr>
        <p:txBody>
          <a:bodyPr/>
          <a:lstStyle/>
          <a:p>
            <a:pPr lvl="0"/>
            <a:r>
              <a:rPr lang="it-IT"/>
              <a:t>Modifica gli stili del testo dello schema
Secondo livello
Terzo livello
Quarto livello
Quinto livello</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
Secondo livello
Terzo livello
Quarto livello
Quinto livello</a:t>
            </a:r>
            <a:endParaRPr lang="en-US" dirty="0"/>
          </a:p>
        </p:txBody>
      </p:sp>
      <p:sp>
        <p:nvSpPr>
          <p:cNvPr id="6" name="Content Placeholder 5"/>
          <p:cNvSpPr>
            <a:spLocks noGrp="1"/>
          </p:cNvSpPr>
          <p:nvPr>
            <p:ph sz="quarter" idx="4"/>
          </p:nvPr>
        </p:nvSpPr>
        <p:spPr>
          <a:xfrm>
            <a:off x="6172200" y="3132666"/>
            <a:ext cx="5334000" cy="3086019"/>
          </a:xfrm>
        </p:spPr>
        <p:txBody>
          <a:bodyPr/>
          <a:lstStyle/>
          <a:p>
            <a:pPr lvl="0"/>
            <a:r>
              <a:rPr lang="it-IT"/>
              <a:t>Modifica gli stili del testo dello schema
Secondo livello
Terzo livello
Quarto livello
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10706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22613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3569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it-IT"/>
              <a:t>Modifica gli stili del testo dello schema
Secondo livello
Terzo livello
Quarto livello
Quinto livello</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81962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
Secondo livello
Terzo livello
Quarto livello
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00244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it-IT"/>
              <a:t>Modifica gli stili del testo dello schema
Secondo livello
Terzo livello
Quarto livello
Quinto livello</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11/25/2018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835664613"/>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3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5.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0.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0.png"/><Relationship Id="rId4" Type="http://schemas.openxmlformats.org/officeDocument/2006/relationships/image" Target="../media/image54.pn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1.png"/><Relationship Id="rId4" Type="http://schemas.openxmlformats.org/officeDocument/2006/relationships/image" Target="../media/image600.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0.png"/><Relationship Id="rId1" Type="http://schemas.openxmlformats.org/officeDocument/2006/relationships/slideLayout" Target="../slideLayouts/slideLayout2.xml"/><Relationship Id="rId5" Type="http://schemas.openxmlformats.org/officeDocument/2006/relationships/image" Target="../media/image69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75.png"/><Relationship Id="rId4" Type="http://schemas.openxmlformats.org/officeDocument/2006/relationships/hyperlink" Target="http://web.stanford.edu/~boyd/cvxboo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50.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9.png"/><Relationship Id="rId5" Type="http://schemas.openxmlformats.org/officeDocument/2006/relationships/image" Target="../media/image130.png"/><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4D120B15-785B-9244-A386-908800A87BF9}"/>
              </a:ext>
            </a:extLst>
          </p:cNvPr>
          <p:cNvSpPr>
            <a:spLocks noGrp="1"/>
          </p:cNvSpPr>
          <p:nvPr>
            <p:ph type="ctrTitle"/>
          </p:nvPr>
        </p:nvSpPr>
        <p:spPr>
          <a:xfrm>
            <a:off x="1371600" y="2245696"/>
            <a:ext cx="9448800" cy="1825096"/>
          </a:xfrm>
        </p:spPr>
        <p:txBody>
          <a:bodyPr>
            <a:normAutofit/>
          </a:bodyPr>
          <a:lstStyle/>
          <a:p>
            <a:pPr algn="ctr"/>
            <a:r>
              <a:rPr lang="it-IT" sz="5400" dirty="0"/>
              <a:t>Unconvex nesting optimization</a:t>
            </a:r>
          </a:p>
        </p:txBody>
      </p:sp>
      <p:sp>
        <p:nvSpPr>
          <p:cNvPr id="3" name="Sottotitolo 2">
            <a:extLst>
              <a:ext uri="{FF2B5EF4-FFF2-40B4-BE49-F238E27FC236}">
                <a16:creationId xmlns:a16="http://schemas.microsoft.com/office/drawing/2014/main" xmlns="" id="{0394D9BD-532D-C549-8563-224D063A3797}"/>
              </a:ext>
            </a:extLst>
          </p:cNvPr>
          <p:cNvSpPr>
            <a:spLocks noGrp="1"/>
          </p:cNvSpPr>
          <p:nvPr>
            <p:ph type="subTitle" idx="1"/>
          </p:nvPr>
        </p:nvSpPr>
        <p:spPr>
          <a:xfrm>
            <a:off x="756202" y="4179603"/>
            <a:ext cx="10679596" cy="616777"/>
          </a:xfrm>
        </p:spPr>
        <p:txBody>
          <a:bodyPr>
            <a:normAutofit/>
          </a:bodyPr>
          <a:lstStyle/>
          <a:p>
            <a:pPr algn="ctr"/>
            <a:r>
              <a:rPr lang="it-IT" dirty="0"/>
              <a:t>A </a:t>
            </a:r>
            <a:r>
              <a:rPr lang="en-HK" dirty="0"/>
              <a:t>genetic</a:t>
            </a:r>
            <a:r>
              <a:rPr lang="it-IT" dirty="0"/>
              <a:t> </a:t>
            </a:r>
            <a:r>
              <a:rPr lang="en-GB" dirty="0"/>
              <a:t>algorithm</a:t>
            </a:r>
            <a:r>
              <a:rPr lang="it-IT" dirty="0"/>
              <a:t> based nesting procedure to achive high-performance results</a:t>
            </a:r>
          </a:p>
        </p:txBody>
      </p:sp>
      <p:pic>
        <p:nvPicPr>
          <p:cNvPr id="4" name="Immagine 3">
            <a:extLst>
              <a:ext uri="{FF2B5EF4-FFF2-40B4-BE49-F238E27FC236}">
                <a16:creationId xmlns:a16="http://schemas.microsoft.com/office/drawing/2014/main" xmlns="" id="{EF19D406-8F0C-42BE-9276-2F97D4E920CB}"/>
              </a:ext>
            </a:extLst>
          </p:cNvPr>
          <p:cNvPicPr>
            <a:picLocks noChangeAspect="1"/>
          </p:cNvPicPr>
          <p:nvPr/>
        </p:nvPicPr>
        <p:blipFill rotWithShape="1">
          <a:blip r:embed="rId3"/>
          <a:srcRect l="21081" t="39470" r="22784" b="33257"/>
          <a:stretch/>
        </p:blipFill>
        <p:spPr>
          <a:xfrm>
            <a:off x="7133246" y="664484"/>
            <a:ext cx="2817743" cy="1368978"/>
          </a:xfrm>
          <a:prstGeom prst="rect">
            <a:avLst/>
          </a:prstGeom>
        </p:spPr>
      </p:pic>
      <p:pic>
        <p:nvPicPr>
          <p:cNvPr id="7" name="Immagine 6">
            <a:extLst>
              <a:ext uri="{FF2B5EF4-FFF2-40B4-BE49-F238E27FC236}">
                <a16:creationId xmlns:a16="http://schemas.microsoft.com/office/drawing/2014/main" xmlns="" id="{20EA105C-7FC8-40DD-8027-B1513A0885C9}"/>
              </a:ext>
            </a:extLst>
          </p:cNvPr>
          <p:cNvPicPr>
            <a:picLocks noChangeAspect="1"/>
          </p:cNvPicPr>
          <p:nvPr/>
        </p:nvPicPr>
        <p:blipFill>
          <a:blip r:embed="rId4"/>
          <a:stretch>
            <a:fillRect/>
          </a:stretch>
        </p:blipFill>
        <p:spPr>
          <a:xfrm>
            <a:off x="4514785" y="765958"/>
            <a:ext cx="2549387" cy="1166031"/>
          </a:xfrm>
          <a:prstGeom prst="rect">
            <a:avLst/>
          </a:prstGeom>
        </p:spPr>
      </p:pic>
      <p:pic>
        <p:nvPicPr>
          <p:cNvPr id="6" name="Immagine 5">
            <a:extLst>
              <a:ext uri="{FF2B5EF4-FFF2-40B4-BE49-F238E27FC236}">
                <a16:creationId xmlns:a16="http://schemas.microsoft.com/office/drawing/2014/main" xmlns="" id="{85D3E9C9-BCEB-4AC9-9370-F0938AF407D7}"/>
              </a:ext>
            </a:extLst>
          </p:cNvPr>
          <p:cNvPicPr>
            <a:picLocks noChangeAspect="1"/>
          </p:cNvPicPr>
          <p:nvPr/>
        </p:nvPicPr>
        <p:blipFill>
          <a:blip r:embed="rId5"/>
          <a:stretch>
            <a:fillRect/>
          </a:stretch>
        </p:blipFill>
        <p:spPr>
          <a:xfrm>
            <a:off x="9867667" y="532930"/>
            <a:ext cx="2180390" cy="1488651"/>
          </a:xfrm>
          <a:prstGeom prst="rect">
            <a:avLst/>
          </a:prstGeom>
        </p:spPr>
      </p:pic>
    </p:spTree>
    <p:extLst>
      <p:ext uri="{BB962C8B-B14F-4D97-AF65-F5344CB8AC3E}">
        <p14:creationId xmlns:p14="http://schemas.microsoft.com/office/powerpoint/2010/main" val="3551375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unconvex problems</a:t>
            </a:r>
          </a:p>
        </p:txBody>
      </p:sp>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p:txBody>
          <a:bodyPr/>
          <a:lstStyle/>
          <a:p>
            <a:pPr marL="0" indent="0">
              <a:buNone/>
            </a:pPr>
            <a:r>
              <a:rPr lang="en-GB" sz="2400" i="1" u="sng" dirty="0"/>
              <a:t>Some examples:</a:t>
            </a:r>
          </a:p>
          <a:p>
            <a:r>
              <a:rPr lang="en-GB" dirty="0">
                <a:solidFill>
                  <a:schemeClr val="bg1">
                    <a:lumMod val="50000"/>
                    <a:lumOff val="50000"/>
                  </a:schemeClr>
                </a:solidFill>
              </a:rPr>
              <a:t>Clustering</a:t>
            </a:r>
          </a:p>
          <a:p>
            <a:r>
              <a:rPr lang="en-GB" dirty="0">
                <a:solidFill>
                  <a:schemeClr val="bg1">
                    <a:lumMod val="50000"/>
                    <a:lumOff val="50000"/>
                  </a:schemeClr>
                </a:solidFill>
              </a:rPr>
              <a:t>Deep neural networks</a:t>
            </a:r>
          </a:p>
          <a:p>
            <a:pPr lvl="1">
              <a:buFont typeface="Courier New" panose="02070309020205020404" pitchFamily="49" charset="0"/>
              <a:buChar char="o"/>
            </a:pPr>
            <a:r>
              <a:rPr lang="en-GB" dirty="0">
                <a:solidFill>
                  <a:schemeClr val="bg1">
                    <a:lumMod val="50000"/>
                    <a:lumOff val="50000"/>
                  </a:schemeClr>
                </a:solidFill>
              </a:rPr>
              <a:t>Computer vision → image recognition and classification</a:t>
            </a:r>
          </a:p>
          <a:p>
            <a:pPr lvl="1">
              <a:buFont typeface="Courier New" panose="02070309020205020404" pitchFamily="49" charset="0"/>
              <a:buChar char="o"/>
            </a:pPr>
            <a:r>
              <a:rPr lang="en-GB" dirty="0">
                <a:solidFill>
                  <a:schemeClr val="bg1">
                    <a:lumMod val="50000"/>
                    <a:lumOff val="50000"/>
                  </a:schemeClr>
                </a:solidFill>
              </a:rPr>
              <a:t>Autoencoders → speech recognition</a:t>
            </a:r>
          </a:p>
          <a:p>
            <a:pPr lvl="1">
              <a:buFont typeface="Courier New" panose="02070309020205020404" pitchFamily="49" charset="0"/>
              <a:buChar char="o"/>
            </a:pPr>
            <a:r>
              <a:rPr lang="en-GB" dirty="0">
                <a:solidFill>
                  <a:schemeClr val="bg1">
                    <a:lumMod val="50000"/>
                    <a:lumOff val="50000"/>
                  </a:schemeClr>
                </a:solidFill>
              </a:rPr>
              <a:t>…</a:t>
            </a:r>
          </a:p>
          <a:p>
            <a:r>
              <a:rPr lang="en-GB" dirty="0">
                <a:solidFill>
                  <a:schemeClr val="bg1">
                    <a:lumMod val="50000"/>
                    <a:lumOff val="50000"/>
                  </a:schemeClr>
                </a:solidFill>
              </a:rPr>
              <a:t>The salesman problem</a:t>
            </a:r>
          </a:p>
          <a:p>
            <a:r>
              <a:rPr lang="en-GB" dirty="0">
                <a:solidFill>
                  <a:schemeClr val="bg1">
                    <a:lumMod val="50000"/>
                    <a:lumOff val="50000"/>
                  </a:schemeClr>
                </a:solidFill>
              </a:rPr>
              <a:t>Matrix completion → </a:t>
            </a:r>
            <a:r>
              <a:rPr lang="en-GB" i="1" dirty="0">
                <a:solidFill>
                  <a:schemeClr val="bg1">
                    <a:lumMod val="50000"/>
                    <a:lumOff val="50000"/>
                  </a:schemeClr>
                </a:solidFill>
              </a:rPr>
              <a:t>the Netflix problem </a:t>
            </a:r>
            <a:r>
              <a:rPr lang="en-GB" dirty="0">
                <a:solidFill>
                  <a:schemeClr val="bg1">
                    <a:lumMod val="50000"/>
                    <a:lumOff val="50000"/>
                  </a:schemeClr>
                </a:solidFill>
              </a:rPr>
              <a:t>(1,000,000 USD)</a:t>
            </a:r>
          </a:p>
          <a:p>
            <a:r>
              <a:rPr lang="en-GB" dirty="0">
                <a:solidFill>
                  <a:schemeClr val="bg1">
                    <a:lumMod val="50000"/>
                    <a:lumOff val="50000"/>
                  </a:schemeClr>
                </a:solidFill>
              </a:rPr>
              <a:t>Aberration correction in astronomy and microscopy</a:t>
            </a:r>
          </a:p>
          <a:p>
            <a:r>
              <a:rPr lang="en-GB" dirty="0">
                <a:solidFill>
                  <a:schemeClr val="bg1">
                    <a:lumMod val="50000"/>
                    <a:lumOff val="50000"/>
                  </a:schemeClr>
                </a:solidFill>
              </a:rPr>
              <a:t>The nesting problem</a:t>
            </a:r>
          </a:p>
        </p:txBody>
      </p:sp>
      <p:pic>
        <p:nvPicPr>
          <p:cNvPr id="5" name="Immagine 4">
            <a:extLst>
              <a:ext uri="{FF2B5EF4-FFF2-40B4-BE49-F238E27FC236}">
                <a16:creationId xmlns:a16="http://schemas.microsoft.com/office/drawing/2014/main" xmlns="" id="{C361AD8F-7F22-6140-AC41-DC6A75A795E0}"/>
              </a:ext>
            </a:extLst>
          </p:cNvPr>
          <p:cNvPicPr>
            <a:picLocks noChangeAspect="1"/>
          </p:cNvPicPr>
          <p:nvPr/>
        </p:nvPicPr>
        <p:blipFill>
          <a:blip r:embed="rId4"/>
          <a:stretch>
            <a:fillRect/>
          </a:stretch>
        </p:blipFill>
        <p:spPr>
          <a:xfrm>
            <a:off x="1985818" y="2821168"/>
            <a:ext cx="8220364" cy="2770909"/>
          </a:xfrm>
          <a:prstGeom prst="rect">
            <a:avLst/>
          </a:prstGeom>
          <a:ln>
            <a:solidFill>
              <a:schemeClr val="tx1"/>
            </a:solidFill>
          </a:ln>
        </p:spPr>
      </p:pic>
      <p:sp>
        <p:nvSpPr>
          <p:cNvPr id="6" name="Segnaposto contenuto 2">
            <a:extLst>
              <a:ext uri="{FF2B5EF4-FFF2-40B4-BE49-F238E27FC236}">
                <a16:creationId xmlns:a16="http://schemas.microsoft.com/office/drawing/2014/main" xmlns="" id="{FDCB106F-4A6D-1E41-9B29-9EEC2AB47CCF}"/>
              </a:ext>
            </a:extLst>
          </p:cNvPr>
          <p:cNvSpPr txBox="1">
            <a:spLocks/>
          </p:cNvSpPr>
          <p:nvPr/>
        </p:nvSpPr>
        <p:spPr>
          <a:xfrm>
            <a:off x="522742" y="6330522"/>
            <a:ext cx="10382250" cy="32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1400" dirty="0">
                <a:solidFill>
                  <a:schemeClr val="bg1">
                    <a:lumMod val="50000"/>
                    <a:lumOff val="50000"/>
                  </a:schemeClr>
                </a:solidFill>
              </a:rPr>
              <a:t>* "fMRI single trial discovery of spatio‐temporal brain activity patterns" – Allegra M. et al.</a:t>
            </a:r>
          </a:p>
        </p:txBody>
      </p:sp>
      <p:pic>
        <p:nvPicPr>
          <p:cNvPr id="7" name="salesman_problem.mp4">
            <a:hlinkClick r:id="" action="ppaction://media"/>
            <a:extLst>
              <a:ext uri="{FF2B5EF4-FFF2-40B4-BE49-F238E27FC236}">
                <a16:creationId xmlns:a16="http://schemas.microsoft.com/office/drawing/2014/main" xmlns="" id="{15AFC47A-FD4E-0D4B-AA9E-89DF3012FE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67788" y="2447003"/>
            <a:ext cx="6256424" cy="3519237"/>
          </a:xfrm>
          <a:prstGeom prst="rect">
            <a:avLst/>
          </a:prstGeom>
          <a:ln>
            <a:solidFill>
              <a:schemeClr val="tx1"/>
            </a:solidFill>
          </a:ln>
        </p:spPr>
      </p:pic>
      <p:pic>
        <p:nvPicPr>
          <p:cNvPr id="10" name="Immagine 9">
            <a:extLst>
              <a:ext uri="{FF2B5EF4-FFF2-40B4-BE49-F238E27FC236}">
                <a16:creationId xmlns:a16="http://schemas.microsoft.com/office/drawing/2014/main" xmlns="" id="{EBC702B7-095F-824F-8763-DBA2239CCA10}"/>
              </a:ext>
            </a:extLst>
          </p:cNvPr>
          <p:cNvPicPr>
            <a:picLocks noChangeAspect="1"/>
          </p:cNvPicPr>
          <p:nvPr/>
        </p:nvPicPr>
        <p:blipFill>
          <a:blip r:embed="rId6"/>
          <a:stretch>
            <a:fillRect/>
          </a:stretch>
        </p:blipFill>
        <p:spPr>
          <a:xfrm>
            <a:off x="2654966" y="2486105"/>
            <a:ext cx="6882066" cy="3441033"/>
          </a:xfrm>
          <a:prstGeom prst="rect">
            <a:avLst/>
          </a:prstGeom>
        </p:spPr>
      </p:pic>
    </p:spTree>
    <p:extLst>
      <p:ext uri="{BB962C8B-B14F-4D97-AF65-F5344CB8AC3E}">
        <p14:creationId xmlns:p14="http://schemas.microsoft.com/office/powerpoint/2010/main" val="352248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tx1"/>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7E7E7E"/>
                                      </p:to>
                                    </p:animClr>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6">
                                            <p:txEl>
                                              <p:pRg st="0" end="0"/>
                                            </p:txEl>
                                          </p:spTgt>
                                        </p:tgtEl>
                                      </p:cBhvr>
                                    </p:animEffect>
                                    <p:set>
                                      <p:cBhvr>
                                        <p:cTn id="22" dur="1" fill="hold">
                                          <p:stCondLst>
                                            <p:cond delay="499"/>
                                          </p:stCondLst>
                                        </p:cTn>
                                        <p:tgtEl>
                                          <p:spTgt spid="6">
                                            <p:txEl>
                                              <p:pRg st="0" end="0"/>
                                            </p:txEl>
                                          </p:spTgt>
                                        </p:tgtEl>
                                        <p:attrNameLst>
                                          <p:attrName>style.visibility</p:attrName>
                                        </p:attrNameLst>
                                      </p:cBhvr>
                                      <p:to>
                                        <p:strVal val="hidden"/>
                                      </p:to>
                                    </p:set>
                                  </p:childTnLst>
                                </p:cTn>
                              </p:par>
                              <p:par>
                                <p:cTn id="23" presetID="3" presetClass="emph" presetSubtype="2" fill="hold" nodeType="withEffect">
                                  <p:stCondLst>
                                    <p:cond delay="0"/>
                                  </p:stCondLst>
                                  <p:childTnLst>
                                    <p:animClr clrSpc="rgb" dir="cw">
                                      <p:cBhvr override="childStyle">
                                        <p:cTn id="24" dur="500" fill="hold"/>
                                        <p:tgtEl>
                                          <p:spTgt spid="3">
                                            <p:txEl>
                                              <p:pRg st="2" end="2"/>
                                            </p:txEl>
                                          </p:spTgt>
                                        </p:tgtEl>
                                        <p:attrNameLst>
                                          <p:attrName>style.color</p:attrName>
                                        </p:attrNameLst>
                                      </p:cBhvr>
                                      <p:to>
                                        <a:schemeClr val="tx1"/>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7E7E7E"/>
                                      </p:to>
                                    </p:animClr>
                                  </p:subTnLst>
                                </p:cTn>
                              </p:par>
                              <p:par>
                                <p:cTn id="25" presetID="3" presetClass="emph" presetSubtype="2" fill="hold" nodeType="withEffect">
                                  <p:stCondLst>
                                    <p:cond delay="0"/>
                                  </p:stCondLst>
                                  <p:childTnLst>
                                    <p:animClr clrSpc="rgb" dir="cw">
                                      <p:cBhvr override="childStyle">
                                        <p:cTn id="26" dur="500" fill="hold"/>
                                        <p:tgtEl>
                                          <p:spTgt spid="3">
                                            <p:txEl>
                                              <p:pRg st="3" end="3"/>
                                            </p:txEl>
                                          </p:spTgt>
                                        </p:tgtEl>
                                        <p:attrNameLst>
                                          <p:attrName>style.color</p:attrName>
                                        </p:attrNameLst>
                                      </p:cBhvr>
                                      <p:to>
                                        <a:schemeClr val="tx1"/>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7E7E7E"/>
                                      </p:to>
                                    </p:animClr>
                                  </p:subTnLst>
                                </p:cTn>
                              </p:par>
                              <p:par>
                                <p:cTn id="27" presetID="3" presetClass="emph" presetSubtype="2" fill="hold" nodeType="withEffect">
                                  <p:stCondLst>
                                    <p:cond delay="0"/>
                                  </p:stCondLst>
                                  <p:childTnLst>
                                    <p:animClr clrSpc="rgb" dir="cw">
                                      <p:cBhvr override="childStyle">
                                        <p:cTn id="28" dur="500" fill="hold"/>
                                        <p:tgtEl>
                                          <p:spTgt spid="3">
                                            <p:txEl>
                                              <p:pRg st="4" end="4"/>
                                            </p:txEl>
                                          </p:spTgt>
                                        </p:tgtEl>
                                        <p:attrNameLst>
                                          <p:attrName>style.color</p:attrName>
                                        </p:attrNameLst>
                                      </p:cBhvr>
                                      <p:to>
                                        <a:schemeClr val="tx1"/>
                                      </p:to>
                                    </p:animClr>
                                  </p:childTnLst>
                                  <p:subTnLst>
                                    <p:animClr clrSpc="rgb" dir="cw">
                                      <p:cBhvr override="childStyle">
                                        <p:cTn dur="1" fill="hold" display="0" masterRel="nextClick" afterEffect="1"/>
                                        <p:tgtEl>
                                          <p:spTgt spid="3">
                                            <p:txEl>
                                              <p:pRg st="4" end="4"/>
                                            </p:txEl>
                                          </p:spTgt>
                                        </p:tgtEl>
                                        <p:attrNameLst>
                                          <p:attrName>ppt_c</p:attrName>
                                        </p:attrNameLst>
                                      </p:cBhvr>
                                      <p:to>
                                        <a:srgbClr val="7E7E7E"/>
                                      </p:to>
                                    </p:animClr>
                                  </p:subTnLst>
                                </p:cTn>
                              </p:par>
                              <p:par>
                                <p:cTn id="29" presetID="3" presetClass="emph" presetSubtype="2" fill="hold" nodeType="withEffect">
                                  <p:stCondLst>
                                    <p:cond delay="0"/>
                                  </p:stCondLst>
                                  <p:childTnLst>
                                    <p:animClr clrSpc="rgb" dir="cw">
                                      <p:cBhvr override="childStyle">
                                        <p:cTn id="30" dur="500" fill="hold"/>
                                        <p:tgtEl>
                                          <p:spTgt spid="3">
                                            <p:txEl>
                                              <p:pRg st="5" end="5"/>
                                            </p:txEl>
                                          </p:spTgt>
                                        </p:tgtEl>
                                        <p:attrNameLst>
                                          <p:attrName>style.color</p:attrName>
                                        </p:attrNameLst>
                                      </p:cBhvr>
                                      <p:to>
                                        <a:schemeClr val="tx1"/>
                                      </p:to>
                                    </p:animClr>
                                  </p:childTnLst>
                                  <p:subTnLst>
                                    <p:animClr clrSpc="rgb" dir="cw">
                                      <p:cBhvr override="childStyle">
                                        <p:cTn dur="1" fill="hold" display="0" masterRel="nextClick" afterEffect="1"/>
                                        <p:tgtEl>
                                          <p:spTgt spid="3">
                                            <p:txEl>
                                              <p:pRg st="5" end="5"/>
                                            </p:txEl>
                                          </p:spTgt>
                                        </p:tgtEl>
                                        <p:attrNameLst>
                                          <p:attrName>ppt_c</p:attrName>
                                        </p:attrNameLst>
                                      </p:cBhvr>
                                      <p:to>
                                        <a:srgbClr val="7E7E7E"/>
                                      </p:to>
                                    </p:animClr>
                                  </p:sub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500" fill="hold"/>
                                        <p:tgtEl>
                                          <p:spTgt spid="3">
                                            <p:txEl>
                                              <p:pRg st="6" end="6"/>
                                            </p:txEl>
                                          </p:spTgt>
                                        </p:tgtEl>
                                        <p:attrNameLst>
                                          <p:attrName>style.color</p:attrName>
                                        </p:attrNameLst>
                                      </p:cBhvr>
                                      <p:to>
                                        <a:schemeClr val="tx1"/>
                                      </p:to>
                                    </p:animClr>
                                  </p:childTnLst>
                                  <p:subTnLst>
                                    <p:animClr clrSpc="rgb" dir="cw">
                                      <p:cBhvr override="childStyle">
                                        <p:cTn dur="1" fill="hold" display="0" masterRel="nextClick" afterEffect="1"/>
                                        <p:tgtEl>
                                          <p:spTgt spid="3">
                                            <p:txEl>
                                              <p:pRg st="6" end="6"/>
                                            </p:txEl>
                                          </p:spTgt>
                                        </p:tgtEl>
                                        <p:attrNameLst>
                                          <p:attrName>ppt_c</p:attrName>
                                        </p:attrNameLst>
                                      </p:cBhvr>
                                      <p:to>
                                        <a:srgbClr val="7E7E7E"/>
                                      </p:to>
                                    </p:animClr>
                                  </p:sub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 presetClass="mediacall" presetSubtype="0" fill="hold" nodeType="afterEffect">
                                  <p:stCondLst>
                                    <p:cond delay="0"/>
                                  </p:stCondLst>
                                  <p:childTnLst>
                                    <p:cmd type="call" cmd="playFrom(0.0)">
                                      <p:cBhvr>
                                        <p:cTn id="42" dur="17799" fill="hold"/>
                                        <p:tgtEl>
                                          <p:spTgt spid="7"/>
                                        </p:tgtEl>
                                      </p:cBhvr>
                                    </p:cmd>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md type="call" cmd="stop">
                                      <p:cBhvr>
                                        <p:cTn id="48" dur="1">
                                          <p:stCondLst>
                                            <p:cond delay="499"/>
                                          </p:stCondLst>
                                        </p:cTn>
                                        <p:tgtEl>
                                          <p:spTgt spid="7"/>
                                        </p:tgtEl>
                                      </p:cBhvr>
                                    </p:cmd>
                                  </p:childTnLst>
                                </p:cTn>
                              </p:par>
                              <p:par>
                                <p:cTn id="49" presetID="3" presetClass="emph" presetSubtype="2" fill="hold" nodeType="withEffect">
                                  <p:stCondLst>
                                    <p:cond delay="0"/>
                                  </p:stCondLst>
                                  <p:childTnLst>
                                    <p:animClr clrSpc="rgb" dir="cw">
                                      <p:cBhvr override="childStyle">
                                        <p:cTn id="50" dur="500" fill="hold"/>
                                        <p:tgtEl>
                                          <p:spTgt spid="3">
                                            <p:txEl>
                                              <p:pRg st="7" end="7"/>
                                            </p:txEl>
                                          </p:spTgt>
                                        </p:tgtEl>
                                        <p:attrNameLst>
                                          <p:attrName>style.color</p:attrName>
                                        </p:attrNameLst>
                                      </p:cBhvr>
                                      <p:to>
                                        <a:schemeClr val="tx1"/>
                                      </p:to>
                                    </p:animClr>
                                  </p:childTnLst>
                                  <p:subTnLst>
                                    <p:animClr clrSpc="rgb" dir="cw">
                                      <p:cBhvr override="childStyle">
                                        <p:cTn dur="1" fill="hold" display="0" masterRel="nextClick" afterEffect="1"/>
                                        <p:tgtEl>
                                          <p:spTgt spid="3">
                                            <p:txEl>
                                              <p:pRg st="7" end="7"/>
                                            </p:txEl>
                                          </p:spTgt>
                                        </p:tgtEl>
                                        <p:attrNameLst>
                                          <p:attrName>ppt_c</p:attrName>
                                        </p:attrNameLst>
                                      </p:cBhvr>
                                      <p:to>
                                        <a:srgbClr val="7E7E7E"/>
                                      </p:to>
                                    </p:animClr>
                                  </p:subTnLst>
                                </p:cTn>
                              </p:par>
                            </p:childTnLst>
                          </p:cTn>
                        </p:par>
                      </p:childTnLst>
                    </p:cTn>
                  </p:par>
                  <p:par>
                    <p:cTn id="51" fill="hold">
                      <p:stCondLst>
                        <p:cond delay="indefinite"/>
                      </p:stCondLst>
                      <p:childTnLst>
                        <p:par>
                          <p:cTn id="52" fill="hold">
                            <p:stCondLst>
                              <p:cond delay="0"/>
                            </p:stCondLst>
                            <p:childTnLst>
                              <p:par>
                                <p:cTn id="53" presetID="3" presetClass="emph" presetSubtype="2" fill="hold" nodeType="clickEffect">
                                  <p:stCondLst>
                                    <p:cond delay="0"/>
                                  </p:stCondLst>
                                  <p:childTnLst>
                                    <p:animClr clrSpc="rgb" dir="cw">
                                      <p:cBhvr override="childStyle">
                                        <p:cTn id="54" dur="500" fill="hold"/>
                                        <p:tgtEl>
                                          <p:spTgt spid="3">
                                            <p:txEl>
                                              <p:pRg st="8" end="8"/>
                                            </p:txEl>
                                          </p:spTgt>
                                        </p:tgtEl>
                                        <p:attrNameLst>
                                          <p:attrName>style.color</p:attrName>
                                        </p:attrNameLst>
                                      </p:cBhvr>
                                      <p:to>
                                        <a:schemeClr val="tx1"/>
                                      </p:to>
                                    </p:animClr>
                                  </p:childTnLst>
                                  <p:subTnLst>
                                    <p:animClr clrSpc="rgb" dir="cw">
                                      <p:cBhvr override="childStyle">
                                        <p:cTn dur="1" fill="hold" display="0" masterRel="nextClick" afterEffect="1"/>
                                        <p:tgtEl>
                                          <p:spTgt spid="3">
                                            <p:txEl>
                                              <p:pRg st="8" end="8"/>
                                            </p:txEl>
                                          </p:spTgt>
                                        </p:tgtEl>
                                        <p:attrNameLst>
                                          <p:attrName>ppt_c</p:attrName>
                                        </p:attrNameLst>
                                      </p:cBhvr>
                                      <p:to>
                                        <a:srgbClr val="7E7E7E"/>
                                      </p:to>
                                    </p:animClr>
                                  </p:sub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0"/>
                                        </p:tgtEl>
                                      </p:cBhvr>
                                    </p:animEffect>
                                    <p:set>
                                      <p:cBhvr>
                                        <p:cTn id="64" dur="1" fill="hold">
                                          <p:stCondLst>
                                            <p:cond delay="499"/>
                                          </p:stCondLst>
                                        </p:cTn>
                                        <p:tgtEl>
                                          <p:spTgt spid="10"/>
                                        </p:tgtEl>
                                        <p:attrNameLst>
                                          <p:attrName>style.visibility</p:attrName>
                                        </p:attrNameLst>
                                      </p:cBhvr>
                                      <p:to>
                                        <p:strVal val="hidden"/>
                                      </p:to>
                                    </p:set>
                                  </p:childTnLst>
                                </p:cTn>
                              </p:par>
                              <p:par>
                                <p:cTn id="65" presetID="3" presetClass="emph" presetSubtype="2" fill="hold" nodeType="withEffect">
                                  <p:stCondLst>
                                    <p:cond delay="0"/>
                                  </p:stCondLst>
                                  <p:childTnLst>
                                    <p:animClr clrSpc="rgb" dir="cw">
                                      <p:cBhvr override="childStyle">
                                        <p:cTn id="66" dur="500" fill="hold"/>
                                        <p:tgtEl>
                                          <p:spTgt spid="3">
                                            <p:txEl>
                                              <p:pRg st="9" end="9"/>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video>
              <p:cMediaNode vol="80000">
                <p:cTn id="67" repeatCount="indefinite" fill="hold" display="0">
                  <p:stCondLst>
                    <p:cond delay="indefinite"/>
                  </p:stCondLst>
                  <p:endCondLst>
                    <p:cond evt="onNext" delay="0">
                      <p:tgtEl>
                        <p:sldTgt/>
                      </p:tgtEl>
                    </p:cond>
                  </p:endCondLst>
                </p:cTn>
                <p:tgtEl>
                  <p:spTgt spid="7"/>
                </p:tgtEl>
              </p:cMediaNode>
            </p:video>
            <p:seq concurrent="1" nextAc="seek">
              <p:cTn id="68" restart="whenNotActive" fill="hold" evtFilter="cancelBubble" nodeType="interactiveSeq">
                <p:stCondLst>
                  <p:cond evt="onClick" delay="0">
                    <p:tgtEl>
                      <p:spTgt spid="7"/>
                    </p:tgtEl>
                  </p:cond>
                </p:stCondLst>
                <p:endSync evt="end" delay="0">
                  <p:rtn val="all"/>
                </p:endSync>
                <p:childTnLst>
                  <p:par>
                    <p:cTn id="69" fill="hold">
                      <p:stCondLst>
                        <p:cond delay="0"/>
                      </p:stCondLst>
                      <p:childTnLst>
                        <p:par>
                          <p:cTn id="70" fill="hold">
                            <p:stCondLst>
                              <p:cond delay="0"/>
                            </p:stCondLst>
                            <p:childTnLst>
                              <p:par>
                                <p:cTn id="71" presetID="2" presetClass="mediacall" presetSubtype="0" fill="hold" nodeType="clickEffect">
                                  <p:stCondLst>
                                    <p:cond delay="0"/>
                                  </p:stCondLst>
                                  <p:childTnLst>
                                    <p:cmd type="call" cmd="togglePause">
                                      <p:cBhvr>
                                        <p:cTn id="72" dur="1" fill="hold"/>
                                        <p:tgtEl>
                                          <p:spTgt spid="7"/>
                                        </p:tgtEl>
                                      </p:cBhvr>
                                    </p:cmd>
                                  </p:childTnLst>
                                </p:cTn>
                              </p:par>
                            </p:childTnLst>
                          </p:cTn>
                        </p:par>
                      </p:childTnLst>
                    </p:cTn>
                  </p:par>
                </p:childTnLst>
              </p:cTn>
              <p:nextCondLst>
                <p:cond evt="onClick" delay="0">
                  <p:tgtEl>
                    <p:spTgt spid="7"/>
                  </p:tgtEl>
                </p:cond>
              </p:nextCondLst>
            </p:seq>
          </p:childTnLst>
        </p:cTn>
      </p:par>
    </p:tnLst>
    <p:bldLst>
      <p:bldP spid="6" grpId="0" build="allAtOnce"/>
      <p:bldP spid="6" grpI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Solve unconvex problems</a:t>
            </a:r>
          </a:p>
        </p:txBody>
      </p:sp>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85800" y="2194561"/>
            <a:ext cx="10820400" cy="1878676"/>
          </a:xfrm>
        </p:spPr>
        <p:txBody>
          <a:bodyPr/>
          <a:lstStyle/>
          <a:p>
            <a:r>
              <a:rPr lang="en-GB" dirty="0">
                <a:solidFill>
                  <a:schemeClr val="bg1">
                    <a:lumMod val="50000"/>
                    <a:lumOff val="50000"/>
                  </a:schemeClr>
                </a:solidFill>
              </a:rPr>
              <a:t>Exploits method derived from convex optimization</a:t>
            </a:r>
          </a:p>
          <a:p>
            <a:pPr lvl="1">
              <a:buFont typeface="Courier New" panose="02070309020205020404" pitchFamily="49" charset="0"/>
              <a:buChar char="o"/>
            </a:pPr>
            <a:r>
              <a:rPr lang="en-GB" dirty="0">
                <a:solidFill>
                  <a:schemeClr val="bg1">
                    <a:lumMod val="50000"/>
                    <a:lumOff val="50000"/>
                  </a:schemeClr>
                </a:solidFill>
              </a:rPr>
              <a:t>Stochastic gradient descent</a:t>
            </a:r>
          </a:p>
          <a:p>
            <a:pPr lvl="1">
              <a:buFont typeface="Courier New" panose="02070309020205020404" pitchFamily="49" charset="0"/>
              <a:buChar char="o"/>
            </a:pPr>
            <a:r>
              <a:rPr lang="en-GB" dirty="0">
                <a:solidFill>
                  <a:schemeClr val="bg1">
                    <a:lumMod val="50000"/>
                    <a:lumOff val="50000"/>
                  </a:schemeClr>
                </a:solidFill>
              </a:rPr>
              <a:t>Mini-batch</a:t>
            </a:r>
          </a:p>
          <a:p>
            <a:pPr lvl="1">
              <a:buFont typeface="Courier New" panose="02070309020205020404" pitchFamily="49" charset="0"/>
              <a:buChar char="o"/>
            </a:pPr>
            <a:r>
              <a:rPr lang="en-GB" dirty="0">
                <a:solidFill>
                  <a:schemeClr val="bg1">
                    <a:lumMod val="50000"/>
                    <a:lumOff val="50000"/>
                  </a:schemeClr>
                </a:solidFill>
              </a:rPr>
              <a:t>…</a:t>
            </a:r>
          </a:p>
          <a:p>
            <a:r>
              <a:rPr lang="en-GB" dirty="0">
                <a:solidFill>
                  <a:schemeClr val="bg1">
                    <a:lumMod val="50000"/>
                    <a:lumOff val="50000"/>
                  </a:schemeClr>
                </a:solidFill>
              </a:rPr>
              <a:t>Use several starting points combined with convex optimization methods</a:t>
            </a:r>
          </a:p>
        </p:txBody>
      </p:sp>
      <p:sp>
        <p:nvSpPr>
          <p:cNvPr id="4" name="Segnaposto contenuto 2">
            <a:extLst>
              <a:ext uri="{FF2B5EF4-FFF2-40B4-BE49-F238E27FC236}">
                <a16:creationId xmlns:a16="http://schemas.microsoft.com/office/drawing/2014/main" xmlns="" id="{CAF6CBB2-B837-C04C-B978-6C9F07C271D1}"/>
              </a:ext>
            </a:extLst>
          </p:cNvPr>
          <p:cNvSpPr txBox="1">
            <a:spLocks/>
          </p:cNvSpPr>
          <p:nvPr/>
        </p:nvSpPr>
        <p:spPr>
          <a:xfrm>
            <a:off x="685800" y="4421066"/>
            <a:ext cx="10820400" cy="1325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dirty="0"/>
              <a:t>But:</a:t>
            </a:r>
          </a:p>
          <a:p>
            <a:r>
              <a:rPr lang="en-GB" dirty="0"/>
              <a:t>Convergence is not assured</a:t>
            </a:r>
          </a:p>
          <a:p>
            <a:r>
              <a:rPr lang="en-GB" dirty="0"/>
              <a:t>It is possible to converge to a bad local minima</a:t>
            </a:r>
          </a:p>
        </p:txBody>
      </p:sp>
      <p:sp>
        <p:nvSpPr>
          <p:cNvPr id="5" name="Segnaposto contenuto 2">
            <a:extLst>
              <a:ext uri="{FF2B5EF4-FFF2-40B4-BE49-F238E27FC236}">
                <a16:creationId xmlns:a16="http://schemas.microsoft.com/office/drawing/2014/main" xmlns="" id="{C7721A98-6388-F842-BD9B-939C1644DD83}"/>
              </a:ext>
            </a:extLst>
          </p:cNvPr>
          <p:cNvSpPr txBox="1">
            <a:spLocks/>
          </p:cNvSpPr>
          <p:nvPr/>
        </p:nvSpPr>
        <p:spPr>
          <a:xfrm>
            <a:off x="685800" y="5914584"/>
            <a:ext cx="10820400" cy="627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sz="2400" dirty="0"/>
              <a:t>Possible solution: </a:t>
            </a:r>
            <a:r>
              <a:rPr lang="en-GB" sz="2400" b="1" u="sng" dirty="0"/>
              <a:t>GENETIC ALGORITHM</a:t>
            </a:r>
            <a:endParaRPr lang="en-GB" sz="2400" dirty="0"/>
          </a:p>
        </p:txBody>
      </p:sp>
    </p:spTree>
    <p:extLst>
      <p:ext uri="{BB962C8B-B14F-4D97-AF65-F5344CB8AC3E}">
        <p14:creationId xmlns:p14="http://schemas.microsoft.com/office/powerpoint/2010/main" val="71617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tx1"/>
                                      </p:to>
                                    </p:animClr>
                                  </p:childTnLst>
                                </p:cTn>
                              </p:par>
                              <p:par>
                                <p:cTn id="7" presetID="3" presetClass="emph" presetSubtype="2" fill="hold" grpId="0"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tx1"/>
                                      </p:to>
                                    </p:animClr>
                                  </p:childTnLst>
                                </p:cTn>
                              </p:par>
                              <p:par>
                                <p:cTn id="9" presetID="3" presetClass="emph" presetSubtype="2" fill="hold" grpId="0"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tx1"/>
                                      </p:to>
                                    </p:animClr>
                                  </p:childTnLst>
                                </p:cTn>
                              </p:par>
                              <p:par>
                                <p:cTn id="11" presetID="3" presetClass="emph" presetSubtype="2" fill="hold" grpId="0" nodeType="withEffect">
                                  <p:stCondLst>
                                    <p:cond delay="0"/>
                                  </p:stCondLst>
                                  <p:childTnLst>
                                    <p:animClr clrSpc="rgb" dir="cw">
                                      <p:cBhvr override="childStyle">
                                        <p:cTn id="12" dur="500" fill="hold"/>
                                        <p:tgtEl>
                                          <p:spTgt spid="3">
                                            <p:txEl>
                                              <p:pRg st="3" end="3"/>
                                            </p:txEl>
                                          </p:spTgt>
                                        </p:tgtEl>
                                        <p:attrNameLst>
                                          <p:attrName>style.color</p:attrName>
                                        </p:attrNameLst>
                                      </p:cBhvr>
                                      <p:to>
                                        <a:schemeClr val="tx1"/>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500" fill="hold"/>
                                        <p:tgtEl>
                                          <p:spTgt spid="3">
                                            <p:txEl>
                                              <p:pRg st="4" end="4"/>
                                            </p:txEl>
                                          </p:spTgt>
                                        </p:tgtEl>
                                        <p:attrNameLst>
                                          <p:attrName>style.color</p:attrName>
                                        </p:attrNameLst>
                                      </p:cBhvr>
                                      <p:to>
                                        <a:schemeClr val="tx1"/>
                                      </p:to>
                                    </p:animClr>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DD831AF8-9045-2647-B0D5-C77D2B562B8C}"/>
              </a:ext>
            </a:extLst>
          </p:cNvPr>
          <p:cNvSpPr>
            <a:spLocks noGrp="1"/>
          </p:cNvSpPr>
          <p:nvPr>
            <p:ph type="title"/>
          </p:nvPr>
        </p:nvSpPr>
        <p:spPr/>
        <p:txBody>
          <a:bodyPr/>
          <a:lstStyle/>
          <a:p>
            <a:r>
              <a:rPr lang="en-GB" dirty="0"/>
              <a:t>summary</a:t>
            </a:r>
          </a:p>
        </p:txBody>
      </p:sp>
      <p:sp>
        <p:nvSpPr>
          <p:cNvPr id="3" name="Segnaposto contenuto 2">
            <a:extLst>
              <a:ext uri="{FF2B5EF4-FFF2-40B4-BE49-F238E27FC236}">
                <a16:creationId xmlns:a16="http://schemas.microsoft.com/office/drawing/2014/main" xmlns="" id="{898BB77E-7C87-2649-B345-49F29C235B0B}"/>
              </a:ext>
            </a:extLst>
          </p:cNvPr>
          <p:cNvSpPr>
            <a:spLocks noGrp="1"/>
          </p:cNvSpPr>
          <p:nvPr>
            <p:ph sz="half" idx="1"/>
          </p:nvPr>
        </p:nvSpPr>
        <p:spPr>
          <a:xfrm>
            <a:off x="685800" y="2194560"/>
            <a:ext cx="5334000" cy="641406"/>
          </a:xfrm>
        </p:spPr>
        <p:txBody>
          <a:bodyPr>
            <a:normAutofit/>
          </a:bodyPr>
          <a:lstStyle/>
          <a:p>
            <a:pPr marL="0" indent="0" algn="ctr">
              <a:buNone/>
            </a:pPr>
            <a:r>
              <a:rPr lang="en-GB" sz="2600" b="1" u="sng" dirty="0"/>
              <a:t>Genetic algorithm</a:t>
            </a:r>
          </a:p>
        </p:txBody>
      </p:sp>
      <p:sp>
        <p:nvSpPr>
          <p:cNvPr id="4" name="Segnaposto contenuto 3">
            <a:extLst>
              <a:ext uri="{FF2B5EF4-FFF2-40B4-BE49-F238E27FC236}">
                <a16:creationId xmlns:a16="http://schemas.microsoft.com/office/drawing/2014/main" xmlns="" id="{DE557D31-85CB-AA42-9C6C-D6499DD82AB7}"/>
              </a:ext>
            </a:extLst>
          </p:cNvPr>
          <p:cNvSpPr>
            <a:spLocks noGrp="1"/>
          </p:cNvSpPr>
          <p:nvPr>
            <p:ph sz="half" idx="2"/>
          </p:nvPr>
        </p:nvSpPr>
        <p:spPr>
          <a:xfrm>
            <a:off x="6172200" y="2194559"/>
            <a:ext cx="5334000" cy="641407"/>
          </a:xfrm>
        </p:spPr>
        <p:txBody>
          <a:bodyPr>
            <a:normAutofit/>
          </a:bodyPr>
          <a:lstStyle/>
          <a:p>
            <a:pPr marL="0" indent="0" algn="ctr">
              <a:buNone/>
            </a:pPr>
            <a:r>
              <a:rPr lang="en-GB" sz="2600" b="1" u="sng" dirty="0"/>
              <a:t>The Nesting problem</a:t>
            </a:r>
          </a:p>
          <a:p>
            <a:pPr marL="0" indent="0" algn="ctr">
              <a:buNone/>
            </a:pPr>
            <a:endParaRPr lang="en-GB" sz="2600" b="1" u="sng" dirty="0"/>
          </a:p>
        </p:txBody>
      </p:sp>
      <p:pic>
        <p:nvPicPr>
          <p:cNvPr id="10" name="Immagine 9">
            <a:extLst>
              <a:ext uri="{FF2B5EF4-FFF2-40B4-BE49-F238E27FC236}">
                <a16:creationId xmlns:a16="http://schemas.microsoft.com/office/drawing/2014/main" xmlns="" id="{C97B33E6-683E-A94B-93F4-A2341CBFAF19}"/>
              </a:ext>
            </a:extLst>
          </p:cNvPr>
          <p:cNvPicPr>
            <a:picLocks noChangeAspect="1"/>
          </p:cNvPicPr>
          <p:nvPr/>
        </p:nvPicPr>
        <p:blipFill>
          <a:blip r:embed="rId2"/>
          <a:stretch>
            <a:fillRect/>
          </a:stretch>
        </p:blipFill>
        <p:spPr>
          <a:xfrm>
            <a:off x="6739247" y="2822454"/>
            <a:ext cx="4199906" cy="3915854"/>
          </a:xfrm>
          <a:prstGeom prst="rect">
            <a:avLst/>
          </a:prstGeom>
        </p:spPr>
      </p:pic>
      <p:pic>
        <p:nvPicPr>
          <p:cNvPr id="12" name="Immagine 11" descr="Immagine che contiene segnale, esterni&#10;&#10;&#10;&#10;Descrizione generata automaticamente">
            <a:extLst>
              <a:ext uri="{FF2B5EF4-FFF2-40B4-BE49-F238E27FC236}">
                <a16:creationId xmlns:a16="http://schemas.microsoft.com/office/drawing/2014/main" xmlns="" id="{867C76B4-DBA2-48E4-8DCE-8272E1080E56}"/>
              </a:ext>
            </a:extLst>
          </p:cNvPr>
          <p:cNvPicPr>
            <a:picLocks noChangeAspect="1"/>
          </p:cNvPicPr>
          <p:nvPr/>
        </p:nvPicPr>
        <p:blipFill>
          <a:blip r:embed="rId3"/>
          <a:stretch>
            <a:fillRect/>
          </a:stretch>
        </p:blipFill>
        <p:spPr>
          <a:xfrm>
            <a:off x="2011506" y="2835966"/>
            <a:ext cx="2682587" cy="3724368"/>
          </a:xfrm>
          <a:prstGeom prst="rect">
            <a:avLst/>
          </a:prstGeom>
        </p:spPr>
      </p:pic>
    </p:spTree>
    <p:extLst>
      <p:ext uri="{BB962C8B-B14F-4D97-AF65-F5344CB8AC3E}">
        <p14:creationId xmlns:p14="http://schemas.microsoft.com/office/powerpoint/2010/main" val="792155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xmlns="" id="{9882899E-2B5A-490D-AECE-7B4D4E0A0DA0}"/>
                  </a:ext>
                </a:extLst>
              </p:cNvPr>
              <p:cNvSpPr txBox="1">
                <a:spLocks/>
              </p:cNvSpPr>
              <p:nvPr/>
            </p:nvSpPr>
            <p:spPr>
              <a:xfrm>
                <a:off x="685800" y="3045941"/>
                <a:ext cx="10820400" cy="3172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sz="2000" b="1" dirty="0"/>
                  <a:t>PRACTICAL EXAMPLE</a:t>
                </a:r>
              </a:p>
              <a:p>
                <a:r>
                  <a:rPr lang="en-GB" sz="2000" dirty="0">
                    <a:solidFill>
                      <a:schemeClr val="bg1">
                        <a:lumMod val="50000"/>
                        <a:lumOff val="50000"/>
                      </a:schemeClr>
                    </a:solidFill>
                  </a:rPr>
                  <a:t>Consider a 2D function </a:t>
                </a:r>
                <a14:m>
                  <m:oMath xmlns:m="http://schemas.openxmlformats.org/officeDocument/2006/math">
                    <m:r>
                      <a:rPr lang="en-GB" sz="2000" i="1" smtClean="0">
                        <a:solidFill>
                          <a:schemeClr val="bg1">
                            <a:lumMod val="50000"/>
                            <a:lumOff val="50000"/>
                          </a:schemeClr>
                        </a:solidFill>
                        <a:latin typeface="Cambria Math" panose="02040503050406030204" pitchFamily="18" charset="0"/>
                      </a:rPr>
                      <m:t>𝑓</m:t>
                    </m:r>
                    <m:r>
                      <a:rPr lang="en-GB" sz="2000" i="1" smtClean="0">
                        <a:solidFill>
                          <a:schemeClr val="bg1">
                            <a:lumMod val="50000"/>
                            <a:lumOff val="50000"/>
                          </a:schemeClr>
                        </a:solidFill>
                        <a:latin typeface="Cambria Math" panose="02040503050406030204" pitchFamily="18" charset="0"/>
                      </a:rPr>
                      <m:t>(</m:t>
                    </m:r>
                    <m:r>
                      <a:rPr lang="en-GB" sz="2000" i="1" smtClean="0">
                        <a:solidFill>
                          <a:schemeClr val="bg1">
                            <a:lumMod val="50000"/>
                            <a:lumOff val="50000"/>
                          </a:schemeClr>
                        </a:solidFill>
                        <a:latin typeface="Cambria Math" panose="02040503050406030204" pitchFamily="18" charset="0"/>
                      </a:rPr>
                      <m:t>𝑥</m:t>
                    </m:r>
                    <m:r>
                      <a:rPr lang="en-GB" sz="2000" i="1" smtClean="0">
                        <a:solidFill>
                          <a:schemeClr val="bg1">
                            <a:lumMod val="50000"/>
                            <a:lumOff val="50000"/>
                          </a:schemeClr>
                        </a:solidFill>
                        <a:latin typeface="Cambria Math" panose="02040503050406030204" pitchFamily="18" charset="0"/>
                      </a:rPr>
                      <m:t>,</m:t>
                    </m:r>
                    <m:r>
                      <a:rPr lang="en-GB" sz="2000" i="1" smtClean="0">
                        <a:solidFill>
                          <a:schemeClr val="bg1">
                            <a:lumMod val="50000"/>
                            <a:lumOff val="50000"/>
                          </a:schemeClr>
                        </a:solidFill>
                        <a:latin typeface="Cambria Math" panose="02040503050406030204" pitchFamily="18" charset="0"/>
                      </a:rPr>
                      <m:t>𝑦</m:t>
                    </m:r>
                    <m:r>
                      <a:rPr lang="en-GB" sz="2000" i="1" smtClean="0">
                        <a:solidFill>
                          <a:schemeClr val="bg1">
                            <a:lumMod val="50000"/>
                            <a:lumOff val="50000"/>
                          </a:schemeClr>
                        </a:solidFill>
                        <a:latin typeface="Cambria Math" panose="02040503050406030204" pitchFamily="18" charset="0"/>
                      </a:rPr>
                      <m:t>)</m:t>
                    </m:r>
                  </m:oMath>
                </a14:m>
                <a:endParaRPr lang="en-GB" sz="2000" dirty="0">
                  <a:solidFill>
                    <a:schemeClr val="bg1">
                      <a:lumMod val="50000"/>
                      <a:lumOff val="50000"/>
                    </a:schemeClr>
                  </a:solidFill>
                </a:endParaRPr>
              </a:p>
              <a:p>
                <a:r>
                  <a:rPr lang="en-GB" sz="2000" dirty="0">
                    <a:solidFill>
                      <a:schemeClr val="bg1">
                        <a:lumMod val="50000"/>
                        <a:lumOff val="50000"/>
                      </a:schemeClr>
                    </a:solidFill>
                  </a:rPr>
                  <a:t>Generate the initial population: </a:t>
                </a:r>
                <a14:m>
                  <m:oMath xmlns:m="http://schemas.openxmlformats.org/officeDocument/2006/math">
                    <m:sSub>
                      <m:sSubPr>
                        <m:ctrlPr>
                          <a:rPr lang="en-GB" sz="2000" i="1" smtClean="0">
                            <a:solidFill>
                              <a:schemeClr val="bg1">
                                <a:lumMod val="50000"/>
                                <a:lumOff val="50000"/>
                              </a:schemeClr>
                            </a:solidFill>
                            <a:latin typeface="Cambria Math" panose="02040503050406030204" pitchFamily="18" charset="0"/>
                          </a:rPr>
                        </m:ctrlPr>
                      </m:sSubPr>
                      <m:e>
                        <m:r>
                          <a:rPr lang="en-GB" sz="2000" i="1" smtClean="0">
                            <a:solidFill>
                              <a:schemeClr val="bg1">
                                <a:lumMod val="50000"/>
                                <a:lumOff val="50000"/>
                              </a:schemeClr>
                            </a:solidFill>
                            <a:latin typeface="Cambria Math" panose="02040503050406030204" pitchFamily="18" charset="0"/>
                          </a:rPr>
                          <m:t>𝑃</m:t>
                        </m:r>
                      </m:e>
                      <m:sub>
                        <m:r>
                          <a:rPr lang="en-GB" sz="2000" i="1" smtClean="0">
                            <a:solidFill>
                              <a:schemeClr val="bg1">
                                <a:lumMod val="50000"/>
                                <a:lumOff val="50000"/>
                              </a:schemeClr>
                            </a:solidFill>
                            <a:latin typeface="Cambria Math" panose="02040503050406030204" pitchFamily="18" charset="0"/>
                          </a:rPr>
                          <m:t>0</m:t>
                        </m:r>
                      </m:sub>
                    </m:sSub>
                    <m:r>
                      <a:rPr lang="en-GB" sz="2000" i="1" smtClean="0">
                        <a:solidFill>
                          <a:schemeClr val="bg1">
                            <a:lumMod val="50000"/>
                            <a:lumOff val="50000"/>
                          </a:schemeClr>
                        </a:solidFill>
                        <a:latin typeface="Cambria Math" panose="02040503050406030204" pitchFamily="18" charset="0"/>
                      </a:rPr>
                      <m:t>=</m:t>
                    </m:r>
                    <m:d>
                      <m:dPr>
                        <m:ctrlPr>
                          <a:rPr lang="en-GB" sz="2000" i="1" smtClean="0">
                            <a:solidFill>
                              <a:schemeClr val="bg1">
                                <a:lumMod val="50000"/>
                                <a:lumOff val="50000"/>
                              </a:schemeClr>
                            </a:solidFill>
                            <a:latin typeface="Cambria Math" panose="02040503050406030204" pitchFamily="18" charset="0"/>
                          </a:rPr>
                        </m:ctrlPr>
                      </m:dPr>
                      <m:e>
                        <m:sSub>
                          <m:sSubPr>
                            <m:ctrlPr>
                              <a:rPr lang="en-GB" sz="2000" i="1" smtClean="0">
                                <a:solidFill>
                                  <a:schemeClr val="bg1">
                                    <a:lumMod val="50000"/>
                                    <a:lumOff val="50000"/>
                                  </a:schemeClr>
                                </a:solidFill>
                                <a:latin typeface="Cambria Math" panose="02040503050406030204" pitchFamily="18" charset="0"/>
                              </a:rPr>
                            </m:ctrlPr>
                          </m:sSubPr>
                          <m:e>
                            <m:r>
                              <a:rPr lang="en-GB" sz="2000" i="1" smtClean="0">
                                <a:solidFill>
                                  <a:schemeClr val="bg1">
                                    <a:lumMod val="50000"/>
                                    <a:lumOff val="50000"/>
                                  </a:schemeClr>
                                </a:solidFill>
                                <a:latin typeface="Cambria Math" panose="02040503050406030204" pitchFamily="18" charset="0"/>
                              </a:rPr>
                              <m:t>𝑥</m:t>
                            </m:r>
                          </m:e>
                          <m:sub>
                            <m:r>
                              <a:rPr lang="en-GB" sz="2000" i="1" smtClean="0">
                                <a:solidFill>
                                  <a:schemeClr val="bg1">
                                    <a:lumMod val="50000"/>
                                    <a:lumOff val="50000"/>
                                  </a:schemeClr>
                                </a:solidFill>
                                <a:latin typeface="Cambria Math" panose="02040503050406030204" pitchFamily="18" charset="0"/>
                              </a:rPr>
                              <m:t>0</m:t>
                            </m:r>
                          </m:sub>
                        </m:sSub>
                        <m:r>
                          <a:rPr lang="en-GB" sz="2000" i="1" smtClean="0">
                            <a:solidFill>
                              <a:schemeClr val="bg1">
                                <a:lumMod val="50000"/>
                                <a:lumOff val="50000"/>
                              </a:schemeClr>
                            </a:solidFill>
                            <a:latin typeface="Cambria Math" panose="02040503050406030204" pitchFamily="18" charset="0"/>
                          </a:rPr>
                          <m:t>,</m:t>
                        </m:r>
                        <m:sSub>
                          <m:sSubPr>
                            <m:ctrlPr>
                              <a:rPr lang="en-GB" sz="2000" i="1" smtClean="0">
                                <a:solidFill>
                                  <a:schemeClr val="bg1">
                                    <a:lumMod val="50000"/>
                                    <a:lumOff val="50000"/>
                                  </a:schemeClr>
                                </a:solidFill>
                                <a:latin typeface="Cambria Math" panose="02040503050406030204" pitchFamily="18" charset="0"/>
                              </a:rPr>
                            </m:ctrlPr>
                          </m:sSubPr>
                          <m:e>
                            <m:r>
                              <a:rPr lang="en-GB" sz="2000" i="1" smtClean="0">
                                <a:solidFill>
                                  <a:schemeClr val="bg1">
                                    <a:lumMod val="50000"/>
                                    <a:lumOff val="50000"/>
                                  </a:schemeClr>
                                </a:solidFill>
                                <a:latin typeface="Cambria Math" panose="02040503050406030204" pitchFamily="18" charset="0"/>
                              </a:rPr>
                              <m:t>𝑦</m:t>
                            </m:r>
                          </m:e>
                          <m:sub>
                            <m:r>
                              <a:rPr lang="en-GB" sz="2000" i="1" smtClean="0">
                                <a:solidFill>
                                  <a:schemeClr val="bg1">
                                    <a:lumMod val="50000"/>
                                    <a:lumOff val="50000"/>
                                  </a:schemeClr>
                                </a:solidFill>
                                <a:latin typeface="Cambria Math" panose="02040503050406030204" pitchFamily="18" charset="0"/>
                              </a:rPr>
                              <m:t>0</m:t>
                            </m:r>
                          </m:sub>
                        </m:sSub>
                      </m:e>
                    </m:d>
                    <m:r>
                      <a:rPr lang="en-GB" sz="2000" i="1" smtClean="0">
                        <a:solidFill>
                          <a:schemeClr val="bg1">
                            <a:lumMod val="50000"/>
                            <a:lumOff val="50000"/>
                          </a:schemeClr>
                        </a:solidFill>
                        <a:latin typeface="Cambria Math" panose="02040503050406030204" pitchFamily="18" charset="0"/>
                      </a:rPr>
                      <m:t>;</m:t>
                    </m:r>
                    <m:sSub>
                      <m:sSubPr>
                        <m:ctrlPr>
                          <a:rPr lang="en-GB" sz="2000" i="1" smtClean="0">
                            <a:solidFill>
                              <a:schemeClr val="bg1">
                                <a:lumMod val="50000"/>
                                <a:lumOff val="50000"/>
                              </a:schemeClr>
                            </a:solidFill>
                            <a:latin typeface="Cambria Math" panose="02040503050406030204" pitchFamily="18" charset="0"/>
                          </a:rPr>
                        </m:ctrlPr>
                      </m:sSubPr>
                      <m:e>
                        <m:r>
                          <a:rPr lang="en-GB" sz="2000" i="1" smtClean="0">
                            <a:solidFill>
                              <a:schemeClr val="bg1">
                                <a:lumMod val="50000"/>
                                <a:lumOff val="50000"/>
                              </a:schemeClr>
                            </a:solidFill>
                            <a:latin typeface="Cambria Math" panose="02040503050406030204" pitchFamily="18" charset="0"/>
                          </a:rPr>
                          <m:t>𝑃</m:t>
                        </m:r>
                      </m:e>
                      <m:sub>
                        <m:r>
                          <a:rPr lang="en-GB" sz="2000" i="1" smtClean="0">
                            <a:solidFill>
                              <a:schemeClr val="bg1">
                                <a:lumMod val="50000"/>
                                <a:lumOff val="50000"/>
                              </a:schemeClr>
                            </a:solidFill>
                            <a:latin typeface="Cambria Math" panose="02040503050406030204" pitchFamily="18" charset="0"/>
                          </a:rPr>
                          <m:t>1</m:t>
                        </m:r>
                      </m:sub>
                    </m:sSub>
                    <m:r>
                      <a:rPr lang="en-GB" sz="2000" i="1" smtClean="0">
                        <a:solidFill>
                          <a:schemeClr val="bg1">
                            <a:lumMod val="50000"/>
                            <a:lumOff val="50000"/>
                          </a:schemeClr>
                        </a:solidFill>
                        <a:latin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𝑥</m:t>
                        </m:r>
                      </m:e>
                      <m:sub>
                        <m:r>
                          <a:rPr lang="en-GB" sz="2000" i="1" smtClean="0">
                            <a:solidFill>
                              <a:schemeClr val="bg1">
                                <a:lumMod val="50000"/>
                                <a:lumOff val="50000"/>
                              </a:schemeClr>
                            </a:solidFill>
                            <a:latin typeface="Cambria Math" panose="02040503050406030204" pitchFamily="18" charset="0"/>
                          </a:rPr>
                          <m:t>1</m:t>
                        </m:r>
                      </m:sub>
                    </m:sSub>
                    <m:r>
                      <a:rPr lang="en-GB" sz="2000" i="1">
                        <a:solidFill>
                          <a:schemeClr val="bg1">
                            <a:lumMod val="50000"/>
                            <a:lumOff val="50000"/>
                          </a:schemeClr>
                        </a:solidFill>
                        <a:latin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𝑦</m:t>
                        </m:r>
                      </m:e>
                      <m:sub>
                        <m:r>
                          <a:rPr lang="en-GB" sz="2000" i="1" smtClean="0">
                            <a:solidFill>
                              <a:schemeClr val="bg1">
                                <a:lumMod val="50000"/>
                                <a:lumOff val="50000"/>
                              </a:schemeClr>
                            </a:solidFill>
                            <a:latin typeface="Cambria Math" panose="02040503050406030204" pitchFamily="18" charset="0"/>
                          </a:rPr>
                          <m:t>1</m:t>
                        </m:r>
                      </m:sub>
                    </m:sSub>
                    <m:r>
                      <a:rPr lang="en-GB" sz="2000" i="1" smtClean="0">
                        <a:solidFill>
                          <a:schemeClr val="bg1">
                            <a:lumMod val="50000"/>
                            <a:lumOff val="50000"/>
                          </a:schemeClr>
                        </a:solidFill>
                        <a:latin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𝑃</m:t>
                        </m:r>
                      </m:e>
                      <m:sub>
                        <m:r>
                          <a:rPr lang="en-GB" sz="2000" i="1" smtClean="0">
                            <a:solidFill>
                              <a:schemeClr val="bg1">
                                <a:lumMod val="50000"/>
                                <a:lumOff val="50000"/>
                              </a:schemeClr>
                            </a:solidFill>
                            <a:latin typeface="Cambria Math" panose="02040503050406030204" pitchFamily="18" charset="0"/>
                          </a:rPr>
                          <m:t>𝑁</m:t>
                        </m:r>
                      </m:sub>
                    </m:sSub>
                    <m:r>
                      <a:rPr lang="en-GB" sz="2000" i="1">
                        <a:solidFill>
                          <a:schemeClr val="bg1">
                            <a:lumMod val="50000"/>
                            <a:lumOff val="50000"/>
                          </a:schemeClr>
                        </a:solidFill>
                        <a:latin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𝑥</m:t>
                        </m:r>
                      </m:e>
                      <m:sub>
                        <m:r>
                          <a:rPr lang="en-GB" sz="2000" i="1" smtClean="0">
                            <a:solidFill>
                              <a:schemeClr val="bg1">
                                <a:lumMod val="50000"/>
                                <a:lumOff val="50000"/>
                              </a:schemeClr>
                            </a:solidFill>
                            <a:latin typeface="Cambria Math" panose="02040503050406030204" pitchFamily="18" charset="0"/>
                          </a:rPr>
                          <m:t>𝑁</m:t>
                        </m:r>
                      </m:sub>
                    </m:sSub>
                    <m:r>
                      <a:rPr lang="en-GB" sz="2000" i="1">
                        <a:solidFill>
                          <a:schemeClr val="bg1">
                            <a:lumMod val="50000"/>
                            <a:lumOff val="50000"/>
                          </a:schemeClr>
                        </a:solidFill>
                        <a:latin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𝑦</m:t>
                        </m:r>
                      </m:e>
                      <m:sub>
                        <m:r>
                          <a:rPr lang="en-GB" sz="2000" i="1" smtClean="0">
                            <a:solidFill>
                              <a:schemeClr val="bg1">
                                <a:lumMod val="50000"/>
                                <a:lumOff val="50000"/>
                              </a:schemeClr>
                            </a:solidFill>
                            <a:latin typeface="Cambria Math" panose="02040503050406030204" pitchFamily="18" charset="0"/>
                          </a:rPr>
                          <m:t>𝑁</m:t>
                        </m:r>
                      </m:sub>
                    </m:sSub>
                    <m:r>
                      <a:rPr lang="en-GB" sz="2000" i="1">
                        <a:solidFill>
                          <a:schemeClr val="bg1">
                            <a:lumMod val="50000"/>
                            <a:lumOff val="50000"/>
                          </a:schemeClr>
                        </a:solidFill>
                        <a:latin typeface="Cambria Math" panose="02040503050406030204" pitchFamily="18" charset="0"/>
                      </a:rPr>
                      <m:t>)</m:t>
                    </m:r>
                  </m:oMath>
                </a14:m>
                <a:endParaRPr lang="en-GB" sz="2000" dirty="0">
                  <a:solidFill>
                    <a:schemeClr val="bg1">
                      <a:lumMod val="50000"/>
                      <a:lumOff val="50000"/>
                    </a:schemeClr>
                  </a:solidFill>
                </a:endParaRPr>
              </a:p>
              <a:p>
                <a:r>
                  <a:rPr lang="en-GB" sz="2000" dirty="0">
                    <a:solidFill>
                      <a:schemeClr val="bg1">
                        <a:lumMod val="50000"/>
                        <a:lumOff val="50000"/>
                      </a:schemeClr>
                    </a:solidFill>
                  </a:rPr>
                  <a:t>Generate child from the initial population (</a:t>
                </a:r>
                <a:r>
                  <a:rPr lang="en-GB" sz="2000" u="sng" dirty="0">
                    <a:solidFill>
                      <a:schemeClr val="bg1">
                        <a:lumMod val="50000"/>
                        <a:lumOff val="50000"/>
                      </a:schemeClr>
                    </a:solidFill>
                  </a:rPr>
                  <a:t>selection</a:t>
                </a:r>
                <a:r>
                  <a:rPr lang="en-GB" sz="2000" dirty="0">
                    <a:solidFill>
                      <a:schemeClr val="bg1">
                        <a:lumMod val="50000"/>
                        <a:lumOff val="50000"/>
                      </a:schemeClr>
                    </a:solidFill>
                  </a:rPr>
                  <a:t> + </a:t>
                </a:r>
                <a:r>
                  <a:rPr lang="en-GB" sz="2000" i="1" u="sng" dirty="0">
                    <a:solidFill>
                      <a:schemeClr val="bg1">
                        <a:lumMod val="50000"/>
                        <a:lumOff val="50000"/>
                      </a:schemeClr>
                    </a:solidFill>
                  </a:rPr>
                  <a:t>crossover</a:t>
                </a:r>
                <a:r>
                  <a:rPr lang="en-GB" sz="2000" dirty="0">
                    <a:solidFill>
                      <a:schemeClr val="bg1">
                        <a:lumMod val="50000"/>
                        <a:lumOff val="50000"/>
                      </a:schemeClr>
                    </a:solidFill>
                  </a:rPr>
                  <a:t> + </a:t>
                </a:r>
                <a:r>
                  <a:rPr lang="en-GB" sz="2000" i="1" u="sng" dirty="0">
                    <a:solidFill>
                      <a:schemeClr val="bg1">
                        <a:lumMod val="50000"/>
                        <a:lumOff val="50000"/>
                      </a:schemeClr>
                    </a:solidFill>
                  </a:rPr>
                  <a:t>mutation</a:t>
                </a:r>
                <a:r>
                  <a:rPr lang="en-GB" sz="2000" dirty="0">
                    <a:solidFill>
                      <a:schemeClr val="bg1">
                        <a:lumMod val="50000"/>
                        <a:lumOff val="50000"/>
                      </a:schemeClr>
                    </a:solidFill>
                  </a:rPr>
                  <a:t>)</a:t>
                </a:r>
              </a:p>
              <a:p>
                <a:r>
                  <a:rPr lang="en-GB" sz="2000" dirty="0">
                    <a:solidFill>
                      <a:schemeClr val="bg1">
                        <a:lumMod val="50000"/>
                        <a:lumOff val="50000"/>
                      </a:schemeClr>
                    </a:solidFill>
                  </a:rPr>
                  <a:t>Calculate </a:t>
                </a:r>
                <a14:m>
                  <m:oMath xmlns:m="http://schemas.openxmlformats.org/officeDocument/2006/math">
                    <m:r>
                      <a:rPr lang="en-GB" sz="2000" i="1">
                        <a:solidFill>
                          <a:schemeClr val="bg1">
                            <a:lumMod val="50000"/>
                            <a:lumOff val="50000"/>
                          </a:schemeClr>
                        </a:solidFill>
                        <a:latin typeface="Cambria Math" panose="02040503050406030204" pitchFamily="18" charset="0"/>
                      </a:rPr>
                      <m:t>𝑓</m:t>
                    </m:r>
                    <m:r>
                      <a:rPr lang="en-GB" sz="2000" i="1">
                        <a:solidFill>
                          <a:schemeClr val="bg1">
                            <a:lumMod val="50000"/>
                            <a:lumOff val="50000"/>
                          </a:schemeClr>
                        </a:solidFill>
                        <a:latin typeface="Cambria Math" panose="02040503050406030204" pitchFamily="18" charset="0"/>
                      </a:rPr>
                      <m:t>(</m:t>
                    </m:r>
                    <m:r>
                      <a:rPr lang="en-GB" sz="2000" i="1">
                        <a:solidFill>
                          <a:schemeClr val="bg1">
                            <a:lumMod val="50000"/>
                            <a:lumOff val="50000"/>
                          </a:schemeClr>
                        </a:solidFill>
                        <a:latin typeface="Cambria Math" panose="02040503050406030204" pitchFamily="18" charset="0"/>
                      </a:rPr>
                      <m:t>𝑥</m:t>
                    </m:r>
                    <m:r>
                      <a:rPr lang="en-GB" sz="2000" i="1">
                        <a:solidFill>
                          <a:schemeClr val="bg1">
                            <a:lumMod val="50000"/>
                            <a:lumOff val="50000"/>
                          </a:schemeClr>
                        </a:solidFill>
                        <a:latin typeface="Cambria Math" panose="02040503050406030204" pitchFamily="18" charset="0"/>
                      </a:rPr>
                      <m:t>,</m:t>
                    </m:r>
                    <m:r>
                      <a:rPr lang="en-GB" sz="2000" i="1">
                        <a:solidFill>
                          <a:schemeClr val="bg1">
                            <a:lumMod val="50000"/>
                            <a:lumOff val="50000"/>
                          </a:schemeClr>
                        </a:solidFill>
                        <a:latin typeface="Cambria Math" panose="02040503050406030204" pitchFamily="18" charset="0"/>
                      </a:rPr>
                      <m:t>𝑦</m:t>
                    </m:r>
                    <m:r>
                      <a:rPr lang="en-GB" sz="2000" i="1">
                        <a:solidFill>
                          <a:schemeClr val="bg1">
                            <a:lumMod val="50000"/>
                            <a:lumOff val="50000"/>
                          </a:schemeClr>
                        </a:solidFill>
                        <a:latin typeface="Cambria Math" panose="02040503050406030204" pitchFamily="18" charset="0"/>
                      </a:rPr>
                      <m:t>)</m:t>
                    </m:r>
                  </m:oMath>
                </a14:m>
                <a:r>
                  <a:rPr lang="en-GB" sz="2000" dirty="0">
                    <a:solidFill>
                      <a:schemeClr val="bg1">
                        <a:lumMod val="50000"/>
                        <a:lumOff val="50000"/>
                      </a:schemeClr>
                    </a:solidFill>
                  </a:rPr>
                  <a:t> for each child</a:t>
                </a:r>
              </a:p>
              <a:p>
                <a:r>
                  <a:rPr lang="en-GB" sz="2000" dirty="0">
                    <a:solidFill>
                      <a:schemeClr val="bg1">
                        <a:lumMod val="50000"/>
                        <a:lumOff val="50000"/>
                      </a:schemeClr>
                    </a:solidFill>
                  </a:rPr>
                  <a:t>If </a:t>
                </a:r>
                <a14:m>
                  <m:oMath xmlns:m="http://schemas.openxmlformats.org/officeDocument/2006/math">
                    <m:r>
                      <a:rPr lang="en-GB" sz="2000" i="1">
                        <a:solidFill>
                          <a:schemeClr val="bg1">
                            <a:lumMod val="50000"/>
                            <a:lumOff val="50000"/>
                          </a:schemeClr>
                        </a:solidFill>
                        <a:latin typeface="Cambria Math" panose="02040503050406030204" pitchFamily="18" charset="0"/>
                      </a:rPr>
                      <m:t>𝑓</m:t>
                    </m:r>
                    <m:r>
                      <a:rPr lang="en-GB" sz="2000" i="1">
                        <a:solidFill>
                          <a:schemeClr val="bg1">
                            <a:lumMod val="50000"/>
                            <a:lumOff val="50000"/>
                          </a:schemeClr>
                        </a:solidFill>
                        <a:latin typeface="Cambria Math" panose="02040503050406030204" pitchFamily="18" charset="0"/>
                      </a:rPr>
                      <m:t>(</m:t>
                    </m:r>
                    <m:r>
                      <a:rPr lang="en-GB" sz="2000" i="1">
                        <a:solidFill>
                          <a:schemeClr val="bg1">
                            <a:lumMod val="50000"/>
                            <a:lumOff val="50000"/>
                          </a:schemeClr>
                        </a:solidFill>
                        <a:latin typeface="Cambria Math" panose="02040503050406030204" pitchFamily="18" charset="0"/>
                      </a:rPr>
                      <m:t>𝑥</m:t>
                    </m:r>
                    <m:r>
                      <a:rPr lang="en-GB" sz="2000" i="1">
                        <a:solidFill>
                          <a:schemeClr val="bg1">
                            <a:lumMod val="50000"/>
                            <a:lumOff val="50000"/>
                          </a:schemeClr>
                        </a:solidFill>
                        <a:latin typeface="Cambria Math" panose="02040503050406030204" pitchFamily="18" charset="0"/>
                      </a:rPr>
                      <m:t>,</m:t>
                    </m:r>
                    <m:r>
                      <a:rPr lang="en-GB" sz="2000" i="1">
                        <a:solidFill>
                          <a:schemeClr val="bg1">
                            <a:lumMod val="50000"/>
                            <a:lumOff val="50000"/>
                          </a:schemeClr>
                        </a:solidFill>
                        <a:latin typeface="Cambria Math" panose="02040503050406030204" pitchFamily="18" charset="0"/>
                      </a:rPr>
                      <m:t>𝑦</m:t>
                    </m:r>
                    <m:r>
                      <a:rPr lang="en-GB" sz="2000" i="1">
                        <a:solidFill>
                          <a:schemeClr val="bg1">
                            <a:lumMod val="50000"/>
                            <a:lumOff val="50000"/>
                          </a:schemeClr>
                        </a:solidFill>
                        <a:latin typeface="Cambria Math" panose="02040503050406030204" pitchFamily="18" charset="0"/>
                      </a:rPr>
                      <m:t>)</m:t>
                    </m:r>
                  </m:oMath>
                </a14:m>
                <a:r>
                  <a:rPr lang="en-GB" sz="2000" dirty="0">
                    <a:solidFill>
                      <a:schemeClr val="bg1">
                        <a:lumMod val="50000"/>
                        <a:lumOff val="50000"/>
                      </a:schemeClr>
                    </a:solidFill>
                  </a:rPr>
                  <a:t> is below the lower minimum, update</a:t>
                </a:r>
              </a:p>
              <a:p>
                <a:r>
                  <a:rPr lang="en-GB" sz="2000" dirty="0">
                    <a:solidFill>
                      <a:schemeClr val="bg1">
                        <a:lumMod val="50000"/>
                        <a:lumOff val="50000"/>
                      </a:schemeClr>
                    </a:solidFill>
                  </a:rPr>
                  <a:t>Repeat until exit criteria are satisfied</a:t>
                </a:r>
              </a:p>
            </p:txBody>
          </p:sp>
        </mc:Choice>
        <mc:Fallback xmlns="">
          <p:sp>
            <p:nvSpPr>
              <p:cNvPr id="4" name="Segnaposto contenuto 2">
                <a:extLst>
                  <a:ext uri="{FF2B5EF4-FFF2-40B4-BE49-F238E27FC236}">
                    <a16:creationId xmlns:a16="http://schemas.microsoft.com/office/drawing/2014/main" id="{9882899E-2B5A-490D-AECE-7B4D4E0A0DA0}"/>
                  </a:ext>
                </a:extLst>
              </p:cNvPr>
              <p:cNvSpPr txBox="1">
                <a:spLocks noRot="1" noChangeAspect="1" noMove="1" noResize="1" noEditPoints="1" noAdjustHandles="1" noChangeArrowheads="1" noChangeShapeType="1" noTextEdit="1"/>
              </p:cNvSpPr>
              <p:nvPr/>
            </p:nvSpPr>
            <p:spPr>
              <a:xfrm>
                <a:off x="685800" y="3045941"/>
                <a:ext cx="10820400" cy="3172744"/>
              </a:xfrm>
              <a:prstGeom prst="rect">
                <a:avLst/>
              </a:prstGeom>
              <a:blipFill>
                <a:blip r:embed="rId2"/>
                <a:stretch>
                  <a:fillRect l="-620" t="-2115"/>
                </a:stretch>
              </a:blipFill>
            </p:spPr>
            <p:txBody>
              <a:bodyPr/>
              <a:lstStyle/>
              <a:p>
                <a:r>
                  <a:rPr lang="en-GB">
                    <a:noFill/>
                  </a:rPr>
                  <a:t> </a:t>
                </a:r>
              </a:p>
            </p:txBody>
          </p:sp>
        </mc:Fallback>
      </mc:AlternateContent>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Genetic algorithm</a:t>
            </a:r>
          </a:p>
        </p:txBody>
      </p:sp>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85800" y="2194561"/>
            <a:ext cx="10820400" cy="715456"/>
          </a:xfrm>
        </p:spPr>
        <p:txBody>
          <a:bodyPr>
            <a:normAutofit/>
          </a:bodyPr>
          <a:lstStyle/>
          <a:p>
            <a:pPr marL="0" indent="0">
              <a:buNone/>
            </a:pPr>
            <a:r>
              <a:rPr lang="en-GB" i="1" dirty="0"/>
              <a:t>Goal: </a:t>
            </a:r>
            <a:r>
              <a:rPr lang="en-GB" i="1" u="sng" dirty="0"/>
              <a:t>find the global minimum of a function by mimicking biology</a:t>
            </a:r>
            <a:endParaRPr lang="en-GB" sz="2000" dirty="0"/>
          </a:p>
        </p:txBody>
      </p:sp>
      <p:pic>
        <p:nvPicPr>
          <p:cNvPr id="6" name="Immagine 5">
            <a:extLst>
              <a:ext uri="{FF2B5EF4-FFF2-40B4-BE49-F238E27FC236}">
                <a16:creationId xmlns:a16="http://schemas.microsoft.com/office/drawing/2014/main" xmlns="" id="{F5EACAB7-21EF-431D-8A1A-67E7E8DC3F58}"/>
              </a:ext>
            </a:extLst>
          </p:cNvPr>
          <p:cNvPicPr>
            <a:picLocks noChangeAspect="1"/>
          </p:cNvPicPr>
          <p:nvPr/>
        </p:nvPicPr>
        <p:blipFill>
          <a:blip r:embed="rId3"/>
          <a:stretch>
            <a:fillRect/>
          </a:stretch>
        </p:blipFill>
        <p:spPr>
          <a:xfrm>
            <a:off x="3177261" y="2847407"/>
            <a:ext cx="5219642" cy="3246220"/>
          </a:xfrm>
          <a:prstGeom prst="rect">
            <a:avLst/>
          </a:prstGeom>
          <a:ln w="9525">
            <a:solidFill>
              <a:schemeClr val="tx1"/>
            </a:solidFill>
          </a:ln>
        </p:spPr>
      </p:pic>
      <p:sp>
        <p:nvSpPr>
          <p:cNvPr id="7" name="Segnaposto contenuto 2">
            <a:extLst>
              <a:ext uri="{FF2B5EF4-FFF2-40B4-BE49-F238E27FC236}">
                <a16:creationId xmlns:a16="http://schemas.microsoft.com/office/drawing/2014/main" xmlns="" id="{C7E0A827-1C15-48D6-B118-6516DB3C4E7A}"/>
              </a:ext>
            </a:extLst>
          </p:cNvPr>
          <p:cNvSpPr txBox="1">
            <a:spLocks/>
          </p:cNvSpPr>
          <p:nvPr/>
        </p:nvSpPr>
        <p:spPr>
          <a:xfrm>
            <a:off x="522742" y="6330522"/>
            <a:ext cx="10382250" cy="32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1400" dirty="0">
                <a:solidFill>
                  <a:schemeClr val="bg1">
                    <a:lumMod val="50000"/>
                    <a:lumOff val="50000"/>
                  </a:schemeClr>
                </a:solidFill>
              </a:rPr>
              <a:t>* Credit: Massachusetts General Hospital</a:t>
            </a:r>
          </a:p>
        </p:txBody>
      </p:sp>
      <p:pic>
        <p:nvPicPr>
          <p:cNvPr id="8" name="Immagine 7">
            <a:extLst>
              <a:ext uri="{FF2B5EF4-FFF2-40B4-BE49-F238E27FC236}">
                <a16:creationId xmlns:a16="http://schemas.microsoft.com/office/drawing/2014/main" xmlns="" id="{294293D0-F067-486C-BDC2-9E6EBB77BF14}"/>
              </a:ext>
            </a:extLst>
          </p:cNvPr>
          <p:cNvPicPr>
            <a:picLocks noChangeAspect="1"/>
          </p:cNvPicPr>
          <p:nvPr/>
        </p:nvPicPr>
        <p:blipFill>
          <a:blip r:embed="rId4"/>
          <a:stretch>
            <a:fillRect/>
          </a:stretch>
        </p:blipFill>
        <p:spPr>
          <a:xfrm>
            <a:off x="4163972" y="2847407"/>
            <a:ext cx="3246220" cy="3246220"/>
          </a:xfrm>
          <a:prstGeom prst="rect">
            <a:avLst/>
          </a:prstGeom>
          <a:ln w="9525">
            <a:solidFill>
              <a:schemeClr val="tx1"/>
            </a:solidFill>
          </a:ln>
        </p:spPr>
      </p:pic>
      <p:pic>
        <p:nvPicPr>
          <p:cNvPr id="9" name="Immagine 8">
            <a:extLst>
              <a:ext uri="{FF2B5EF4-FFF2-40B4-BE49-F238E27FC236}">
                <a16:creationId xmlns:a16="http://schemas.microsoft.com/office/drawing/2014/main" xmlns="" id="{B1C51A12-BEF9-4FB9-8B32-A7487D30B439}"/>
              </a:ext>
            </a:extLst>
          </p:cNvPr>
          <p:cNvPicPr>
            <a:picLocks noChangeAspect="1"/>
          </p:cNvPicPr>
          <p:nvPr/>
        </p:nvPicPr>
        <p:blipFill>
          <a:blip r:embed="rId5"/>
          <a:stretch>
            <a:fillRect/>
          </a:stretch>
        </p:blipFill>
        <p:spPr>
          <a:xfrm>
            <a:off x="4010368" y="2055930"/>
            <a:ext cx="3553428" cy="4695603"/>
          </a:xfrm>
          <a:prstGeom prst="rect">
            <a:avLst/>
          </a:prstGeom>
          <a:ln w="9525">
            <a:solidFill>
              <a:schemeClr val="tx1"/>
            </a:solidFill>
          </a:ln>
        </p:spPr>
      </p:pic>
    </p:spTree>
    <p:extLst>
      <p:ext uri="{BB962C8B-B14F-4D97-AF65-F5344CB8AC3E}">
        <p14:creationId xmlns:p14="http://schemas.microsoft.com/office/powerpoint/2010/main" val="236689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7">
                                            <p:txEl>
                                              <p:pRg st="0" end="0"/>
                                            </p:txEl>
                                          </p:spTgt>
                                        </p:tgtEl>
                                      </p:cBhvr>
                                    </p:animEffect>
                                    <p:set>
                                      <p:cBhvr>
                                        <p:cTn id="21"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Effect transition="in" filter="fade">
                                      <p:cBhvr>
                                        <p:cTn id="46" dur="500"/>
                                        <p:tgtEl>
                                          <p:spTgt spid="4">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animEffect transition="in" filter="fade">
                                      <p:cBhvr>
                                        <p:cTn id="49" dur="500"/>
                                        <p:tgtEl>
                                          <p:spTgt spid="4">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5" end="5"/>
                                            </p:txEl>
                                          </p:spTgt>
                                        </p:tgtEl>
                                        <p:attrNameLst>
                                          <p:attrName>style.visibility</p:attrName>
                                        </p:attrNameLst>
                                      </p:cBhvr>
                                      <p:to>
                                        <p:strVal val="visible"/>
                                      </p:to>
                                    </p:set>
                                    <p:animEffect transition="in" filter="fade">
                                      <p:cBhvr>
                                        <p:cTn id="52" dur="500"/>
                                        <p:tgtEl>
                                          <p:spTgt spid="4">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mph" presetSubtype="2" fill="hold" nodeType="clickEffect">
                                  <p:stCondLst>
                                    <p:cond delay="0"/>
                                  </p:stCondLst>
                                  <p:childTnLst>
                                    <p:animClr clrSpc="rgb" dir="cw">
                                      <p:cBhvr override="childStyle">
                                        <p:cTn id="59" dur="500" fill="hold"/>
                                        <p:tgtEl>
                                          <p:spTgt spid="4">
                                            <p:txEl>
                                              <p:pRg st="1" end="1"/>
                                            </p:txEl>
                                          </p:spTgt>
                                        </p:tgtEl>
                                        <p:attrNameLst>
                                          <p:attrName>style.color</p:attrName>
                                        </p:attrNameLst>
                                      </p:cBhvr>
                                      <p:to>
                                        <a:schemeClr val="tx1"/>
                                      </p:to>
                                    </p:animClr>
                                  </p:childTnLst>
                                </p:cTn>
                              </p:par>
                            </p:childTnLst>
                          </p:cTn>
                        </p:par>
                      </p:childTnLst>
                    </p:cTn>
                  </p:par>
                  <p:par>
                    <p:cTn id="60" fill="hold">
                      <p:stCondLst>
                        <p:cond delay="indefinite"/>
                      </p:stCondLst>
                      <p:childTnLst>
                        <p:par>
                          <p:cTn id="61" fill="hold">
                            <p:stCondLst>
                              <p:cond delay="0"/>
                            </p:stCondLst>
                            <p:childTnLst>
                              <p:par>
                                <p:cTn id="62" presetID="3" presetClass="emph" presetSubtype="2" fill="hold" nodeType="clickEffect">
                                  <p:stCondLst>
                                    <p:cond delay="0"/>
                                  </p:stCondLst>
                                  <p:childTnLst>
                                    <p:animClr clrSpc="rgb" dir="cw">
                                      <p:cBhvr override="childStyle">
                                        <p:cTn id="63" dur="500" fill="hold"/>
                                        <p:tgtEl>
                                          <p:spTgt spid="4">
                                            <p:txEl>
                                              <p:pRg st="2" end="2"/>
                                            </p:txEl>
                                          </p:spTgt>
                                        </p:tgtEl>
                                        <p:attrNameLst>
                                          <p:attrName>style.color</p:attrName>
                                        </p:attrNameLst>
                                      </p:cBhvr>
                                      <p:to>
                                        <a:schemeClr val="tx1"/>
                                      </p:to>
                                    </p:animClr>
                                  </p:childTnLst>
                                </p:cTn>
                              </p:par>
                            </p:childTnLst>
                          </p:cTn>
                        </p:par>
                      </p:childTnLst>
                    </p:cTn>
                  </p:par>
                  <p:par>
                    <p:cTn id="64" fill="hold">
                      <p:stCondLst>
                        <p:cond delay="indefinite"/>
                      </p:stCondLst>
                      <p:childTnLst>
                        <p:par>
                          <p:cTn id="65" fill="hold">
                            <p:stCondLst>
                              <p:cond delay="0"/>
                            </p:stCondLst>
                            <p:childTnLst>
                              <p:par>
                                <p:cTn id="66" presetID="3" presetClass="emph" presetSubtype="2" fill="hold" nodeType="clickEffect">
                                  <p:stCondLst>
                                    <p:cond delay="0"/>
                                  </p:stCondLst>
                                  <p:childTnLst>
                                    <p:animClr clrSpc="rgb" dir="cw">
                                      <p:cBhvr override="childStyle">
                                        <p:cTn id="67" dur="500" fill="hold"/>
                                        <p:tgtEl>
                                          <p:spTgt spid="4">
                                            <p:txEl>
                                              <p:pRg st="3" end="3"/>
                                            </p:txEl>
                                          </p:spTgt>
                                        </p:tgtEl>
                                        <p:attrNameLst>
                                          <p:attrName>style.color</p:attrName>
                                        </p:attrNameLst>
                                      </p:cBhvr>
                                      <p:to>
                                        <a:schemeClr val="tx1"/>
                                      </p:to>
                                    </p:animClr>
                                  </p:childTnLst>
                                </p:cTn>
                              </p:par>
                            </p:childTnLst>
                          </p:cTn>
                        </p:par>
                      </p:childTnLst>
                    </p:cTn>
                  </p:par>
                  <p:par>
                    <p:cTn id="68" fill="hold">
                      <p:stCondLst>
                        <p:cond delay="indefinite"/>
                      </p:stCondLst>
                      <p:childTnLst>
                        <p:par>
                          <p:cTn id="69" fill="hold">
                            <p:stCondLst>
                              <p:cond delay="0"/>
                            </p:stCondLst>
                            <p:childTnLst>
                              <p:par>
                                <p:cTn id="70" presetID="3" presetClass="emph" presetSubtype="2" fill="hold" nodeType="clickEffect">
                                  <p:stCondLst>
                                    <p:cond delay="0"/>
                                  </p:stCondLst>
                                  <p:childTnLst>
                                    <p:animClr clrSpc="rgb" dir="cw">
                                      <p:cBhvr override="childStyle">
                                        <p:cTn id="71" dur="500" fill="hold"/>
                                        <p:tgtEl>
                                          <p:spTgt spid="4">
                                            <p:txEl>
                                              <p:pRg st="4" end="4"/>
                                            </p:txEl>
                                          </p:spTgt>
                                        </p:tgtEl>
                                        <p:attrNameLst>
                                          <p:attrName>style.color</p:attrName>
                                        </p:attrNameLst>
                                      </p:cBhvr>
                                      <p:to>
                                        <a:schemeClr val="tx1"/>
                                      </p:to>
                                    </p:animClr>
                                  </p:childTnLst>
                                </p:cTn>
                              </p:par>
                            </p:childTnLst>
                          </p:cTn>
                        </p:par>
                      </p:childTnLst>
                    </p:cTn>
                  </p:par>
                  <p:par>
                    <p:cTn id="72" fill="hold">
                      <p:stCondLst>
                        <p:cond delay="indefinite"/>
                      </p:stCondLst>
                      <p:childTnLst>
                        <p:par>
                          <p:cTn id="73" fill="hold">
                            <p:stCondLst>
                              <p:cond delay="0"/>
                            </p:stCondLst>
                            <p:childTnLst>
                              <p:par>
                                <p:cTn id="74" presetID="3" presetClass="emph" presetSubtype="2" fill="hold" nodeType="clickEffect">
                                  <p:stCondLst>
                                    <p:cond delay="0"/>
                                  </p:stCondLst>
                                  <p:childTnLst>
                                    <p:animClr clrSpc="rgb" dir="cw">
                                      <p:cBhvr override="childStyle">
                                        <p:cTn id="75" dur="500" fill="hold"/>
                                        <p:tgtEl>
                                          <p:spTgt spid="4">
                                            <p:txEl>
                                              <p:pRg st="5" end="5"/>
                                            </p:txEl>
                                          </p:spTgt>
                                        </p:tgtEl>
                                        <p:attrNameLst>
                                          <p:attrName>style.color</p:attrName>
                                        </p:attrNameLst>
                                      </p:cBhvr>
                                      <p:to>
                                        <a:schemeClr val="tx1"/>
                                      </p:to>
                                    </p:animClr>
                                  </p:childTnLst>
                                </p:cTn>
                              </p:par>
                            </p:childTnLst>
                          </p:cTn>
                        </p:par>
                      </p:childTnLst>
                    </p:cTn>
                  </p:par>
                  <p:par>
                    <p:cTn id="76" fill="hold">
                      <p:stCondLst>
                        <p:cond delay="indefinite"/>
                      </p:stCondLst>
                      <p:childTnLst>
                        <p:par>
                          <p:cTn id="77" fill="hold">
                            <p:stCondLst>
                              <p:cond delay="0"/>
                            </p:stCondLst>
                            <p:childTnLst>
                              <p:par>
                                <p:cTn id="78" presetID="3" presetClass="emph" presetSubtype="2" fill="hold" nodeType="clickEffect">
                                  <p:stCondLst>
                                    <p:cond delay="0"/>
                                  </p:stCondLst>
                                  <p:childTnLst>
                                    <p:animClr clrSpc="rgb" dir="cw">
                                      <p:cBhvr override="childStyle">
                                        <p:cTn id="79" dur="500" fill="hold"/>
                                        <p:tgtEl>
                                          <p:spTgt spid="4">
                                            <p:txEl>
                                              <p:pRg st="6" end="6"/>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7" grpId="0" build="allAtOnce"/>
      <p:bldP spid="7" grpI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Genetic algorithm</a:t>
            </a:r>
          </a:p>
        </p:txBody>
      </p:sp>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85800" y="2194561"/>
            <a:ext cx="10820400" cy="585892"/>
          </a:xfrm>
        </p:spPr>
        <p:txBody>
          <a:bodyPr>
            <a:normAutofit/>
          </a:bodyPr>
          <a:lstStyle/>
          <a:p>
            <a:pPr marL="0" indent="0">
              <a:buNone/>
            </a:pPr>
            <a:r>
              <a:rPr lang="en-GB" b="1" i="1" u="sng" dirty="0"/>
              <a:t>Selection:</a:t>
            </a:r>
            <a:r>
              <a:rPr lang="en-GB" dirty="0"/>
              <a:t> choose the best parents to generate the child</a:t>
            </a:r>
            <a:endParaRPr lang="en-GB" i="1" u="sng" dirty="0"/>
          </a:p>
          <a:p>
            <a:pPr marL="0" indent="0">
              <a:buNone/>
            </a:pPr>
            <a:endParaRPr lang="en-GB" i="1" u="sng" dirty="0"/>
          </a:p>
        </p:txBody>
      </p:sp>
      <mc:AlternateContent xmlns:mc="http://schemas.openxmlformats.org/markup-compatibility/2006" xmlns:a14="http://schemas.microsoft.com/office/drawing/2010/main">
        <mc:Choice Requires="a14">
          <p:graphicFrame>
            <p:nvGraphicFramePr>
              <p:cNvPr id="4" name="Tabella 3">
                <a:extLst>
                  <a:ext uri="{FF2B5EF4-FFF2-40B4-BE49-F238E27FC236}">
                    <a16:creationId xmlns:a16="http://schemas.microsoft.com/office/drawing/2014/main" xmlns="" id="{97EA8DCE-D9C8-BC4F-9499-EBAEAC7125B8}"/>
                  </a:ext>
                </a:extLst>
              </p:cNvPr>
              <p:cNvGraphicFramePr>
                <a:graphicFrameLocks noGrp="1"/>
              </p:cNvGraphicFramePr>
              <p:nvPr>
                <p:extLst>
                  <p:ext uri="{D42A27DB-BD31-4B8C-83A1-F6EECF244321}">
                    <p14:modId xmlns:p14="http://schemas.microsoft.com/office/powerpoint/2010/main" val="2637991731"/>
                  </p:ext>
                </p:extLst>
              </p:nvPr>
            </p:nvGraphicFramePr>
            <p:xfrm>
              <a:off x="685800" y="3001226"/>
              <a:ext cx="8128001" cy="1112520"/>
            </p:xfrm>
            <a:graphic>
              <a:graphicData uri="http://schemas.openxmlformats.org/drawingml/2006/table">
                <a:tbl>
                  <a:tblPr firstCol="1" bandRow="1">
                    <a:tableStyleId>{93296810-A885-4BE3-A3E7-6D5BEEA58F35}</a:tableStyleId>
                  </a:tblPr>
                  <a:tblGrid>
                    <a:gridCol w="1161143">
                      <a:extLst>
                        <a:ext uri="{9D8B030D-6E8A-4147-A177-3AD203B41FA5}">
                          <a16:colId xmlns:a16="http://schemas.microsoft.com/office/drawing/2014/main" xmlns="" val="2526078929"/>
                        </a:ext>
                      </a:extLst>
                    </a:gridCol>
                    <a:gridCol w="1161143">
                      <a:extLst>
                        <a:ext uri="{9D8B030D-6E8A-4147-A177-3AD203B41FA5}">
                          <a16:colId xmlns:a16="http://schemas.microsoft.com/office/drawing/2014/main" xmlns="" val="1751149240"/>
                        </a:ext>
                      </a:extLst>
                    </a:gridCol>
                    <a:gridCol w="1161143">
                      <a:extLst>
                        <a:ext uri="{9D8B030D-6E8A-4147-A177-3AD203B41FA5}">
                          <a16:colId xmlns:a16="http://schemas.microsoft.com/office/drawing/2014/main" xmlns="" val="2604524015"/>
                        </a:ext>
                      </a:extLst>
                    </a:gridCol>
                    <a:gridCol w="1161143">
                      <a:extLst>
                        <a:ext uri="{9D8B030D-6E8A-4147-A177-3AD203B41FA5}">
                          <a16:colId xmlns:a16="http://schemas.microsoft.com/office/drawing/2014/main" xmlns="" val="1021625703"/>
                        </a:ext>
                      </a:extLst>
                    </a:gridCol>
                    <a:gridCol w="1161143">
                      <a:extLst>
                        <a:ext uri="{9D8B030D-6E8A-4147-A177-3AD203B41FA5}">
                          <a16:colId xmlns:a16="http://schemas.microsoft.com/office/drawing/2014/main" xmlns="" val="4248570855"/>
                        </a:ext>
                      </a:extLst>
                    </a:gridCol>
                    <a:gridCol w="1161143">
                      <a:extLst>
                        <a:ext uri="{9D8B030D-6E8A-4147-A177-3AD203B41FA5}">
                          <a16:colId xmlns:a16="http://schemas.microsoft.com/office/drawing/2014/main" xmlns="" val="1314064701"/>
                        </a:ext>
                      </a:extLst>
                    </a:gridCol>
                    <a:gridCol w="1161143">
                      <a:extLst>
                        <a:ext uri="{9D8B030D-6E8A-4147-A177-3AD203B41FA5}">
                          <a16:colId xmlns:a16="http://schemas.microsoft.com/office/drawing/2014/main" xmlns="" val="1608007924"/>
                        </a:ext>
                      </a:extLst>
                    </a:gridCol>
                  </a:tblGrid>
                  <a:tr h="370840">
                    <a:tc>
                      <a:txBody>
                        <a:bodyPr/>
                        <a:lstStyle/>
                        <a:p>
                          <a:pPr algn="ctr"/>
                          <a:r>
                            <a:rPr lang="en-GB" dirty="0"/>
                            <a:t>Parent</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t>3</a:t>
                          </a:r>
                        </a:p>
                      </a:txBody>
                      <a:tcPr/>
                    </a:tc>
                    <a:tc>
                      <a:txBody>
                        <a:bodyPr/>
                        <a:lstStyle/>
                        <a:p>
                          <a:pPr algn="ctr"/>
                          <a:r>
                            <a:rPr lang="en-GB" dirty="0"/>
                            <a:t>4</a:t>
                          </a:r>
                        </a:p>
                      </a:txBody>
                      <a:tcPr/>
                    </a:tc>
                    <a:tc>
                      <a:txBody>
                        <a:bodyPr/>
                        <a:lstStyle/>
                        <a:p>
                          <a:pPr algn="ctr"/>
                          <a:r>
                            <a:rPr lang="en-GB" dirty="0"/>
                            <a:t>5</a:t>
                          </a:r>
                        </a:p>
                      </a:txBody>
                      <a:tcPr/>
                    </a:tc>
                    <a:extLst>
                      <a:ext uri="{0D108BD9-81ED-4DB2-BD59-A6C34878D82A}">
                        <a16:rowId xmlns:a16="http://schemas.microsoft.com/office/drawing/2014/main" xmlns="" val="3794963382"/>
                      </a:ext>
                    </a:extLst>
                  </a:tr>
                  <a:tr h="370840">
                    <a:tc>
                      <a:txBody>
                        <a:bodyPr/>
                        <a:lstStyle/>
                        <a:p>
                          <a:pPr algn="l"/>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𝒇</m:t>
                                    </m:r>
                                  </m:e>
                                  <m:sub>
                                    <m:r>
                                      <a:rPr lang="it-IT" b="1" i="1" smtClean="0">
                                        <a:latin typeface="Cambria Math" panose="02040503050406030204" pitchFamily="18" charset="0"/>
                                      </a:rPr>
                                      <m:t>𝒊</m:t>
                                    </m:r>
                                  </m:sub>
                                </m:sSub>
                              </m:oMath>
                            </m:oMathPara>
                          </a14:m>
                          <a:endParaRPr lang="en-GB" dirty="0"/>
                        </a:p>
                      </a:txBody>
                      <a:tcPr/>
                    </a:tc>
                    <a:tc>
                      <a:txBody>
                        <a:bodyPr/>
                        <a:lstStyle/>
                        <a:p>
                          <a:pPr algn="ctr"/>
                          <a:r>
                            <a:rPr lang="en-GB" dirty="0"/>
                            <a:t>10.5</a:t>
                          </a:r>
                        </a:p>
                      </a:txBody>
                      <a:tcPr/>
                    </a:tc>
                    <a:tc>
                      <a:txBody>
                        <a:bodyPr/>
                        <a:lstStyle/>
                        <a:p>
                          <a:pPr algn="ctr"/>
                          <a:r>
                            <a:rPr lang="en-GB" dirty="0"/>
                            <a:t>1.2</a:t>
                          </a:r>
                        </a:p>
                      </a:txBody>
                      <a:tcPr/>
                    </a:tc>
                    <a:tc>
                      <a:txBody>
                        <a:bodyPr/>
                        <a:lstStyle/>
                        <a:p>
                          <a:pPr algn="ctr"/>
                          <a:r>
                            <a:rPr lang="en-GB" dirty="0"/>
                            <a:t>5.7</a:t>
                          </a:r>
                        </a:p>
                      </a:txBody>
                      <a:tcPr/>
                    </a:tc>
                    <a:tc>
                      <a:txBody>
                        <a:bodyPr/>
                        <a:lstStyle/>
                        <a:p>
                          <a:pPr algn="ctr"/>
                          <a:r>
                            <a:rPr lang="en-GB" dirty="0"/>
                            <a:t>16.3</a:t>
                          </a:r>
                        </a:p>
                      </a:txBody>
                      <a:tcPr/>
                    </a:tc>
                    <a:tc>
                      <a:txBody>
                        <a:bodyPr/>
                        <a:lstStyle/>
                        <a:p>
                          <a:pPr algn="ctr"/>
                          <a:r>
                            <a:rPr lang="en-GB" dirty="0"/>
                            <a:t>10.5</a:t>
                          </a:r>
                        </a:p>
                      </a:txBody>
                      <a:tcPr/>
                    </a:tc>
                    <a:tc>
                      <a:txBody>
                        <a:bodyPr/>
                        <a:lstStyle/>
                        <a:p>
                          <a:pPr algn="ctr"/>
                          <a:r>
                            <a:rPr lang="en-GB" dirty="0"/>
                            <a:t>3.8</a:t>
                          </a:r>
                        </a:p>
                      </a:txBody>
                      <a:tcPr/>
                    </a:tc>
                    <a:extLst>
                      <a:ext uri="{0D108BD9-81ED-4DB2-BD59-A6C34878D82A}">
                        <a16:rowId xmlns:a16="http://schemas.microsoft.com/office/drawing/2014/main" xmlns="" val="292849140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smtClean="0">
                                        <a:latin typeface="Cambria Math" panose="02040503050406030204" pitchFamily="18" charset="0"/>
                                      </a:rPr>
                                      <m:t>𝒑</m:t>
                                    </m:r>
                                  </m:e>
                                  <m:sub>
                                    <m:r>
                                      <a:rPr lang="it-IT" b="1" i="1" smtClean="0">
                                        <a:latin typeface="Cambria Math" panose="02040503050406030204" pitchFamily="18" charset="0"/>
                                      </a:rPr>
                                      <m:t>𝒊</m:t>
                                    </m:r>
                                  </m:sub>
                                </m:sSub>
                              </m:oMath>
                            </m:oMathPara>
                          </a14:m>
                          <a:endParaRPr lang="en-GB" dirty="0"/>
                        </a:p>
                      </a:txBody>
                      <a:tcPr/>
                    </a:tc>
                    <a:tc>
                      <a:txBody>
                        <a:bodyPr/>
                        <a:lstStyle/>
                        <a:p>
                          <a:pPr algn="ctr"/>
                          <a:r>
                            <a:rPr lang="en-GB" dirty="0"/>
                            <a:t>0.78</a:t>
                          </a:r>
                        </a:p>
                      </a:txBody>
                      <a:tcPr/>
                    </a:tc>
                    <a:tc>
                      <a:txBody>
                        <a:bodyPr/>
                        <a:lstStyle/>
                        <a:p>
                          <a:pPr algn="ctr"/>
                          <a:r>
                            <a:rPr lang="en-GB" dirty="0"/>
                            <a:t>0.97</a:t>
                          </a:r>
                        </a:p>
                      </a:txBody>
                      <a:tcPr/>
                    </a:tc>
                    <a:tc>
                      <a:txBody>
                        <a:bodyPr/>
                        <a:lstStyle/>
                        <a:p>
                          <a:pPr algn="ctr"/>
                          <a:r>
                            <a:rPr lang="en-GB" dirty="0"/>
                            <a:t>0.88</a:t>
                          </a:r>
                        </a:p>
                      </a:txBody>
                      <a:tcPr/>
                    </a:tc>
                    <a:tc>
                      <a:txBody>
                        <a:bodyPr/>
                        <a:lstStyle/>
                        <a:p>
                          <a:pPr algn="ctr"/>
                          <a:r>
                            <a:rPr lang="en-GB" dirty="0"/>
                            <a:t>0.66</a:t>
                          </a:r>
                        </a:p>
                      </a:txBody>
                      <a:tcPr/>
                    </a:tc>
                    <a:tc>
                      <a:txBody>
                        <a:bodyPr/>
                        <a:lstStyle/>
                        <a:p>
                          <a:pPr algn="ctr"/>
                          <a:r>
                            <a:rPr lang="en-GB" dirty="0"/>
                            <a:t>0.78</a:t>
                          </a:r>
                        </a:p>
                      </a:txBody>
                      <a:tcPr/>
                    </a:tc>
                    <a:tc>
                      <a:txBody>
                        <a:bodyPr/>
                        <a:lstStyle/>
                        <a:p>
                          <a:pPr algn="ctr"/>
                          <a:r>
                            <a:rPr lang="en-GB" dirty="0"/>
                            <a:t>0.92</a:t>
                          </a:r>
                        </a:p>
                      </a:txBody>
                      <a:tcPr/>
                    </a:tc>
                    <a:extLst>
                      <a:ext uri="{0D108BD9-81ED-4DB2-BD59-A6C34878D82A}">
                        <a16:rowId xmlns:a16="http://schemas.microsoft.com/office/drawing/2014/main" xmlns="" val="1515731652"/>
                      </a:ext>
                    </a:extLst>
                  </a:tr>
                </a:tbl>
              </a:graphicData>
            </a:graphic>
          </p:graphicFrame>
        </mc:Choice>
        <mc:Fallback xmlns="">
          <p:graphicFrame>
            <p:nvGraphicFramePr>
              <p:cNvPr id="4" name="Tabella 3">
                <a:extLst>
                  <a:ext uri="{FF2B5EF4-FFF2-40B4-BE49-F238E27FC236}">
                    <a16:creationId xmlns:a16="http://schemas.microsoft.com/office/drawing/2014/main" id="{97EA8DCE-D9C8-BC4F-9499-EBAEAC7125B8}"/>
                  </a:ext>
                </a:extLst>
              </p:cNvPr>
              <p:cNvGraphicFramePr>
                <a:graphicFrameLocks noGrp="1"/>
              </p:cNvGraphicFramePr>
              <p:nvPr>
                <p:extLst>
                  <p:ext uri="{D42A27DB-BD31-4B8C-83A1-F6EECF244321}">
                    <p14:modId xmlns:p14="http://schemas.microsoft.com/office/powerpoint/2010/main" val="2637991731"/>
                  </p:ext>
                </p:extLst>
              </p:nvPr>
            </p:nvGraphicFramePr>
            <p:xfrm>
              <a:off x="685800" y="3001226"/>
              <a:ext cx="8128001" cy="1112520"/>
            </p:xfrm>
            <a:graphic>
              <a:graphicData uri="http://schemas.openxmlformats.org/drawingml/2006/table">
                <a:tbl>
                  <a:tblPr firstCol="1" bandRow="1">
                    <a:tableStyleId>{93296810-A885-4BE3-A3E7-6D5BEEA58F35}</a:tableStyleId>
                  </a:tblPr>
                  <a:tblGrid>
                    <a:gridCol w="1161143">
                      <a:extLst>
                        <a:ext uri="{9D8B030D-6E8A-4147-A177-3AD203B41FA5}">
                          <a16:colId xmlns:a16="http://schemas.microsoft.com/office/drawing/2014/main" val="2526078929"/>
                        </a:ext>
                      </a:extLst>
                    </a:gridCol>
                    <a:gridCol w="1161143">
                      <a:extLst>
                        <a:ext uri="{9D8B030D-6E8A-4147-A177-3AD203B41FA5}">
                          <a16:colId xmlns:a16="http://schemas.microsoft.com/office/drawing/2014/main" val="1751149240"/>
                        </a:ext>
                      </a:extLst>
                    </a:gridCol>
                    <a:gridCol w="1161143">
                      <a:extLst>
                        <a:ext uri="{9D8B030D-6E8A-4147-A177-3AD203B41FA5}">
                          <a16:colId xmlns:a16="http://schemas.microsoft.com/office/drawing/2014/main" val="2604524015"/>
                        </a:ext>
                      </a:extLst>
                    </a:gridCol>
                    <a:gridCol w="1161143">
                      <a:extLst>
                        <a:ext uri="{9D8B030D-6E8A-4147-A177-3AD203B41FA5}">
                          <a16:colId xmlns:a16="http://schemas.microsoft.com/office/drawing/2014/main" val="1021625703"/>
                        </a:ext>
                      </a:extLst>
                    </a:gridCol>
                    <a:gridCol w="1161143">
                      <a:extLst>
                        <a:ext uri="{9D8B030D-6E8A-4147-A177-3AD203B41FA5}">
                          <a16:colId xmlns:a16="http://schemas.microsoft.com/office/drawing/2014/main" val="4248570855"/>
                        </a:ext>
                      </a:extLst>
                    </a:gridCol>
                    <a:gridCol w="1161143">
                      <a:extLst>
                        <a:ext uri="{9D8B030D-6E8A-4147-A177-3AD203B41FA5}">
                          <a16:colId xmlns:a16="http://schemas.microsoft.com/office/drawing/2014/main" val="1314064701"/>
                        </a:ext>
                      </a:extLst>
                    </a:gridCol>
                    <a:gridCol w="1161143">
                      <a:extLst>
                        <a:ext uri="{9D8B030D-6E8A-4147-A177-3AD203B41FA5}">
                          <a16:colId xmlns:a16="http://schemas.microsoft.com/office/drawing/2014/main" val="1608007924"/>
                        </a:ext>
                      </a:extLst>
                    </a:gridCol>
                  </a:tblGrid>
                  <a:tr h="370840">
                    <a:tc>
                      <a:txBody>
                        <a:bodyPr/>
                        <a:lstStyle/>
                        <a:p>
                          <a:pPr algn="ctr"/>
                          <a:r>
                            <a:rPr lang="en-GB" dirty="0"/>
                            <a:t>Parent</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t>3</a:t>
                          </a:r>
                        </a:p>
                      </a:txBody>
                      <a:tcPr/>
                    </a:tc>
                    <a:tc>
                      <a:txBody>
                        <a:bodyPr/>
                        <a:lstStyle/>
                        <a:p>
                          <a:pPr algn="ctr"/>
                          <a:r>
                            <a:rPr lang="en-GB" dirty="0"/>
                            <a:t>4</a:t>
                          </a:r>
                        </a:p>
                      </a:txBody>
                      <a:tcPr/>
                    </a:tc>
                    <a:tc>
                      <a:txBody>
                        <a:bodyPr/>
                        <a:lstStyle/>
                        <a:p>
                          <a:pPr algn="ctr"/>
                          <a:r>
                            <a:rPr lang="en-GB" dirty="0"/>
                            <a:t>5</a:t>
                          </a:r>
                        </a:p>
                      </a:txBody>
                      <a:tcPr/>
                    </a:tc>
                    <a:extLst>
                      <a:ext uri="{0D108BD9-81ED-4DB2-BD59-A6C34878D82A}">
                        <a16:rowId xmlns:a16="http://schemas.microsoft.com/office/drawing/2014/main" val="3794963382"/>
                      </a:ext>
                    </a:extLst>
                  </a:tr>
                  <a:tr h="370840">
                    <a:tc>
                      <a:txBody>
                        <a:bodyPr/>
                        <a:lstStyle/>
                        <a:p>
                          <a:endParaRPr lang="en-US"/>
                        </a:p>
                      </a:txBody>
                      <a:tcPr>
                        <a:blipFill>
                          <a:blip r:embed="rId2"/>
                          <a:stretch>
                            <a:fillRect l="-524" t="-108197" r="-599476" b="-124590"/>
                          </a:stretch>
                        </a:blipFill>
                      </a:tcPr>
                    </a:tc>
                    <a:tc>
                      <a:txBody>
                        <a:bodyPr/>
                        <a:lstStyle/>
                        <a:p>
                          <a:pPr algn="ctr"/>
                          <a:r>
                            <a:rPr lang="en-GB" dirty="0"/>
                            <a:t>10.5</a:t>
                          </a:r>
                        </a:p>
                      </a:txBody>
                      <a:tcPr/>
                    </a:tc>
                    <a:tc>
                      <a:txBody>
                        <a:bodyPr/>
                        <a:lstStyle/>
                        <a:p>
                          <a:pPr algn="ctr"/>
                          <a:r>
                            <a:rPr lang="en-GB" dirty="0"/>
                            <a:t>1.2</a:t>
                          </a:r>
                        </a:p>
                      </a:txBody>
                      <a:tcPr/>
                    </a:tc>
                    <a:tc>
                      <a:txBody>
                        <a:bodyPr/>
                        <a:lstStyle/>
                        <a:p>
                          <a:pPr algn="ctr"/>
                          <a:r>
                            <a:rPr lang="en-GB" dirty="0"/>
                            <a:t>5.7</a:t>
                          </a:r>
                        </a:p>
                      </a:txBody>
                      <a:tcPr/>
                    </a:tc>
                    <a:tc>
                      <a:txBody>
                        <a:bodyPr/>
                        <a:lstStyle/>
                        <a:p>
                          <a:pPr algn="ctr"/>
                          <a:r>
                            <a:rPr lang="en-GB" dirty="0"/>
                            <a:t>16.3</a:t>
                          </a:r>
                        </a:p>
                      </a:txBody>
                      <a:tcPr/>
                    </a:tc>
                    <a:tc>
                      <a:txBody>
                        <a:bodyPr/>
                        <a:lstStyle/>
                        <a:p>
                          <a:pPr algn="ctr"/>
                          <a:r>
                            <a:rPr lang="en-GB" dirty="0"/>
                            <a:t>10.5</a:t>
                          </a:r>
                        </a:p>
                      </a:txBody>
                      <a:tcPr/>
                    </a:tc>
                    <a:tc>
                      <a:txBody>
                        <a:bodyPr/>
                        <a:lstStyle/>
                        <a:p>
                          <a:pPr algn="ctr"/>
                          <a:r>
                            <a:rPr lang="en-GB" dirty="0"/>
                            <a:t>3.8</a:t>
                          </a:r>
                        </a:p>
                      </a:txBody>
                      <a:tcPr/>
                    </a:tc>
                    <a:extLst>
                      <a:ext uri="{0D108BD9-81ED-4DB2-BD59-A6C34878D82A}">
                        <a16:rowId xmlns:a16="http://schemas.microsoft.com/office/drawing/2014/main" val="2928491408"/>
                      </a:ext>
                    </a:extLst>
                  </a:tr>
                  <a:tr h="370840">
                    <a:tc>
                      <a:txBody>
                        <a:bodyPr/>
                        <a:lstStyle/>
                        <a:p>
                          <a:endParaRPr lang="en-US"/>
                        </a:p>
                      </a:txBody>
                      <a:tcPr>
                        <a:blipFill>
                          <a:blip r:embed="rId2"/>
                          <a:stretch>
                            <a:fillRect l="-524" t="-208197" r="-599476" b="-24590"/>
                          </a:stretch>
                        </a:blipFill>
                      </a:tcPr>
                    </a:tc>
                    <a:tc>
                      <a:txBody>
                        <a:bodyPr/>
                        <a:lstStyle/>
                        <a:p>
                          <a:pPr algn="ctr"/>
                          <a:r>
                            <a:rPr lang="en-GB" dirty="0"/>
                            <a:t>0.78</a:t>
                          </a:r>
                        </a:p>
                      </a:txBody>
                      <a:tcPr/>
                    </a:tc>
                    <a:tc>
                      <a:txBody>
                        <a:bodyPr/>
                        <a:lstStyle/>
                        <a:p>
                          <a:pPr algn="ctr"/>
                          <a:r>
                            <a:rPr lang="en-GB" dirty="0"/>
                            <a:t>0.97</a:t>
                          </a:r>
                        </a:p>
                      </a:txBody>
                      <a:tcPr/>
                    </a:tc>
                    <a:tc>
                      <a:txBody>
                        <a:bodyPr/>
                        <a:lstStyle/>
                        <a:p>
                          <a:pPr algn="ctr"/>
                          <a:r>
                            <a:rPr lang="en-GB" dirty="0"/>
                            <a:t>0.88</a:t>
                          </a:r>
                        </a:p>
                      </a:txBody>
                      <a:tcPr/>
                    </a:tc>
                    <a:tc>
                      <a:txBody>
                        <a:bodyPr/>
                        <a:lstStyle/>
                        <a:p>
                          <a:pPr algn="ctr"/>
                          <a:r>
                            <a:rPr lang="en-GB" dirty="0"/>
                            <a:t>0.66</a:t>
                          </a:r>
                        </a:p>
                      </a:txBody>
                      <a:tcPr/>
                    </a:tc>
                    <a:tc>
                      <a:txBody>
                        <a:bodyPr/>
                        <a:lstStyle/>
                        <a:p>
                          <a:pPr algn="ctr"/>
                          <a:r>
                            <a:rPr lang="en-GB" dirty="0"/>
                            <a:t>0.78</a:t>
                          </a:r>
                        </a:p>
                      </a:txBody>
                      <a:tcPr/>
                    </a:tc>
                    <a:tc>
                      <a:txBody>
                        <a:bodyPr/>
                        <a:lstStyle/>
                        <a:p>
                          <a:pPr algn="ctr"/>
                          <a:r>
                            <a:rPr lang="en-GB" dirty="0"/>
                            <a:t>0.92</a:t>
                          </a:r>
                        </a:p>
                      </a:txBody>
                      <a:tcPr/>
                    </a:tc>
                    <a:extLst>
                      <a:ext uri="{0D108BD9-81ED-4DB2-BD59-A6C34878D82A}">
                        <a16:rowId xmlns:a16="http://schemas.microsoft.com/office/drawing/2014/main" val="1515731652"/>
                      </a:ext>
                    </a:extLst>
                  </a:tr>
                </a:tbl>
              </a:graphicData>
            </a:graphic>
          </p:graphicFrame>
        </mc:Fallback>
      </mc:AlternateContent>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xmlns="" id="{E491F53E-D28B-4E36-A760-E70D6CF938AB}"/>
                  </a:ext>
                </a:extLst>
              </p:cNvPr>
              <p:cNvSpPr/>
              <p:nvPr/>
            </p:nvSpPr>
            <p:spPr>
              <a:xfrm>
                <a:off x="9294165" y="3216751"/>
                <a:ext cx="1644937" cy="681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it-IT" b="1" i="1">
                              <a:latin typeface="Cambria Math" panose="02040503050406030204" pitchFamily="18" charset="0"/>
                            </a:rPr>
                            <m:t>𝒑</m:t>
                          </m:r>
                        </m:e>
                        <m:sub>
                          <m:r>
                            <a:rPr lang="it-IT" b="1" i="1">
                              <a:latin typeface="Cambria Math" panose="02040503050406030204" pitchFamily="18" charset="0"/>
                            </a:rPr>
                            <m:t>𝒊</m:t>
                          </m:r>
                        </m:sub>
                      </m:sSub>
                      <m:r>
                        <a:rPr lang="it-IT" b="1" i="1">
                          <a:latin typeface="Cambria Math" panose="02040503050406030204" pitchFamily="18" charset="0"/>
                        </a:rPr>
                        <m:t>=</m:t>
                      </m:r>
                      <m:r>
                        <a:rPr lang="it-IT" b="1" i="1" smtClean="0">
                          <a:latin typeface="Cambria Math" panose="02040503050406030204" pitchFamily="18" charset="0"/>
                        </a:rPr>
                        <m:t>𝟏</m:t>
                      </m:r>
                      <m:r>
                        <a:rPr lang="it-IT" b="1" i="1" smtClean="0">
                          <a:latin typeface="Cambria Math" panose="02040503050406030204" pitchFamily="18" charset="0"/>
                        </a:rPr>
                        <m:t>−</m:t>
                      </m:r>
                      <m:f>
                        <m:fPr>
                          <m:ctrlPr>
                            <a:rPr lang="it-IT" b="1" i="1" smtClean="0">
                              <a:latin typeface="Cambria Math" panose="02040503050406030204" pitchFamily="18" charset="0"/>
                            </a:rPr>
                          </m:ctrlPr>
                        </m:fPr>
                        <m:num>
                          <m:sSub>
                            <m:sSubPr>
                              <m:ctrlPr>
                                <a:rPr lang="en-GB" b="1" i="1">
                                  <a:latin typeface="Cambria Math" panose="02040503050406030204" pitchFamily="18" charset="0"/>
                                </a:rPr>
                              </m:ctrlPr>
                            </m:sSubPr>
                            <m:e>
                              <m:r>
                                <a:rPr lang="it-IT" b="1" i="1">
                                  <a:latin typeface="Cambria Math" panose="02040503050406030204" pitchFamily="18" charset="0"/>
                                </a:rPr>
                                <m:t>𝒇</m:t>
                              </m:r>
                            </m:e>
                            <m:sub>
                              <m:r>
                                <a:rPr lang="it-IT" b="1" i="1">
                                  <a:latin typeface="Cambria Math" panose="02040503050406030204" pitchFamily="18" charset="0"/>
                                </a:rPr>
                                <m:t>𝒊</m:t>
                              </m:r>
                            </m:sub>
                          </m:sSub>
                        </m:num>
                        <m:den>
                          <m:nary>
                            <m:naryPr>
                              <m:chr m:val="∑"/>
                              <m:supHide m:val="on"/>
                              <m:ctrlPr>
                                <a:rPr lang="it-IT" b="1" i="1">
                                  <a:latin typeface="Cambria Math" panose="02040503050406030204" pitchFamily="18" charset="0"/>
                                </a:rPr>
                              </m:ctrlPr>
                            </m:naryPr>
                            <m:sub>
                              <m:r>
                                <m:rPr>
                                  <m:brk m:alnAt="7"/>
                                </m:rPr>
                                <a:rPr lang="it-IT" b="1" i="1">
                                  <a:latin typeface="Cambria Math" panose="02040503050406030204" pitchFamily="18" charset="0"/>
                                </a:rPr>
                                <m:t>𝒊</m:t>
                              </m:r>
                            </m:sub>
                            <m:sup/>
                            <m:e>
                              <m:sSub>
                                <m:sSubPr>
                                  <m:ctrlPr>
                                    <a:rPr lang="en-GB" b="1" i="1">
                                      <a:latin typeface="Cambria Math" panose="02040503050406030204" pitchFamily="18" charset="0"/>
                                    </a:rPr>
                                  </m:ctrlPr>
                                </m:sSubPr>
                                <m:e>
                                  <m:r>
                                    <a:rPr lang="it-IT" b="1" i="1">
                                      <a:latin typeface="Cambria Math" panose="02040503050406030204" pitchFamily="18" charset="0"/>
                                    </a:rPr>
                                    <m:t>𝒇</m:t>
                                  </m:r>
                                </m:e>
                                <m:sub>
                                  <m:r>
                                    <a:rPr lang="it-IT" b="1" i="1">
                                      <a:latin typeface="Cambria Math" panose="02040503050406030204" pitchFamily="18" charset="0"/>
                                    </a:rPr>
                                    <m:t>𝒊</m:t>
                                  </m:r>
                                </m:sub>
                              </m:sSub>
                            </m:e>
                          </m:nary>
                        </m:den>
                      </m:f>
                    </m:oMath>
                  </m:oMathPara>
                </a14:m>
                <a:endParaRPr lang="en-GB" dirty="0"/>
              </a:p>
            </p:txBody>
          </p:sp>
        </mc:Choice>
        <mc:Fallback xmlns="">
          <p:sp>
            <p:nvSpPr>
              <p:cNvPr id="5" name="Rettangolo 4">
                <a:extLst>
                  <a:ext uri="{FF2B5EF4-FFF2-40B4-BE49-F238E27FC236}">
                    <a16:creationId xmlns:a16="http://schemas.microsoft.com/office/drawing/2014/main" id="{E491F53E-D28B-4E36-A760-E70D6CF938AB}"/>
                  </a:ext>
                </a:extLst>
              </p:cNvPr>
              <p:cNvSpPr>
                <a:spLocks noRot="1" noChangeAspect="1" noMove="1" noResize="1" noEditPoints="1" noAdjustHandles="1" noChangeArrowheads="1" noChangeShapeType="1" noTextEdit="1"/>
              </p:cNvSpPr>
              <p:nvPr/>
            </p:nvSpPr>
            <p:spPr>
              <a:xfrm>
                <a:off x="9294165" y="3216751"/>
                <a:ext cx="1644937" cy="681469"/>
              </a:xfrm>
              <a:prstGeom prst="rect">
                <a:avLst/>
              </a:prstGeom>
              <a:blipFill>
                <a:blip r:embed="rId3"/>
                <a:stretch>
                  <a:fillRect/>
                </a:stretch>
              </a:blipFill>
            </p:spPr>
            <p:txBody>
              <a:bodyPr/>
              <a:lstStyle/>
              <a:p>
                <a:r>
                  <a:rPr lang="en-GB">
                    <a:noFill/>
                  </a:rPr>
                  <a:t> </a:t>
                </a:r>
              </a:p>
            </p:txBody>
          </p:sp>
        </mc:Fallback>
      </mc:AlternateContent>
      <p:cxnSp>
        <p:nvCxnSpPr>
          <p:cNvPr id="7" name="Connettore 2 6">
            <a:extLst>
              <a:ext uri="{FF2B5EF4-FFF2-40B4-BE49-F238E27FC236}">
                <a16:creationId xmlns:a16="http://schemas.microsoft.com/office/drawing/2014/main" xmlns="" id="{4894BA27-692E-4615-8CB8-31A5EFE47856}"/>
              </a:ext>
            </a:extLst>
          </p:cNvPr>
          <p:cNvCxnSpPr/>
          <p:nvPr/>
        </p:nvCxnSpPr>
        <p:spPr>
          <a:xfrm>
            <a:off x="685800" y="5978405"/>
            <a:ext cx="826097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xmlns="" id="{BA9F7D78-5D8C-4842-B865-361F441AD301}"/>
              </a:ext>
            </a:extLst>
          </p:cNvPr>
          <p:cNvCxnSpPr/>
          <p:nvPr/>
        </p:nvCxnSpPr>
        <p:spPr>
          <a:xfrm>
            <a:off x="692554" y="5978405"/>
            <a:ext cx="0" cy="135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xmlns="" id="{39A04686-1D5A-4C75-A169-44A02AFF5B2F}"/>
              </a:ext>
            </a:extLst>
          </p:cNvPr>
          <p:cNvCxnSpPr/>
          <p:nvPr/>
        </p:nvCxnSpPr>
        <p:spPr>
          <a:xfrm>
            <a:off x="8469236" y="5978405"/>
            <a:ext cx="0" cy="135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xmlns="" id="{377D0C4E-AE8B-4351-8C55-4E0B7F9B57F0}"/>
              </a:ext>
            </a:extLst>
          </p:cNvPr>
          <p:cNvSpPr txBox="1"/>
          <p:nvPr/>
        </p:nvSpPr>
        <p:spPr>
          <a:xfrm>
            <a:off x="433789" y="6123298"/>
            <a:ext cx="512854" cy="307777"/>
          </a:xfrm>
          <a:prstGeom prst="rect">
            <a:avLst/>
          </a:prstGeom>
          <a:noFill/>
        </p:spPr>
        <p:txBody>
          <a:bodyPr wrap="square" rtlCol="0">
            <a:spAutoFit/>
          </a:bodyPr>
          <a:lstStyle/>
          <a:p>
            <a:pPr algn="ctr"/>
            <a:r>
              <a:rPr lang="en-GB" sz="1400" dirty="0"/>
              <a:t>0</a:t>
            </a:r>
            <a:endParaRPr lang="en-GB" dirty="0"/>
          </a:p>
        </p:txBody>
      </p:sp>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xmlns="" id="{A8C24FCB-FAA1-4F07-A989-D07965591E59}"/>
                  </a:ext>
                </a:extLst>
              </p:cNvPr>
              <p:cNvSpPr txBox="1"/>
              <p:nvPr/>
            </p:nvSpPr>
            <p:spPr>
              <a:xfrm>
                <a:off x="8275662" y="6123836"/>
                <a:ext cx="512854" cy="5404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pHide m:val="on"/>
                          <m:ctrlPr>
                            <a:rPr lang="it-IT" sz="1200" b="1" i="1" smtClean="0">
                              <a:latin typeface="Cambria Math" panose="02040503050406030204" pitchFamily="18" charset="0"/>
                            </a:rPr>
                          </m:ctrlPr>
                        </m:naryPr>
                        <m:sub>
                          <m:r>
                            <m:rPr>
                              <m:brk m:alnAt="7"/>
                            </m:rPr>
                            <a:rPr lang="it-IT" sz="1200" b="1" i="1">
                              <a:latin typeface="Cambria Math" panose="02040503050406030204" pitchFamily="18" charset="0"/>
                            </a:rPr>
                            <m:t>𝒊</m:t>
                          </m:r>
                        </m:sub>
                        <m:sup/>
                        <m:e>
                          <m:sSub>
                            <m:sSubPr>
                              <m:ctrlPr>
                                <a:rPr lang="en-GB" sz="1200" b="1" i="1">
                                  <a:latin typeface="Cambria Math" panose="02040503050406030204" pitchFamily="18" charset="0"/>
                                </a:rPr>
                              </m:ctrlPr>
                            </m:sSubPr>
                            <m:e>
                              <m:r>
                                <a:rPr lang="it-IT" sz="1200" b="1" i="1" smtClean="0">
                                  <a:latin typeface="Cambria Math" panose="02040503050406030204" pitchFamily="18" charset="0"/>
                                </a:rPr>
                                <m:t>𝒑</m:t>
                              </m:r>
                            </m:e>
                            <m:sub>
                              <m:r>
                                <a:rPr lang="it-IT" sz="1200" b="1" i="1">
                                  <a:latin typeface="Cambria Math" panose="02040503050406030204" pitchFamily="18" charset="0"/>
                                </a:rPr>
                                <m:t>𝒊</m:t>
                              </m:r>
                            </m:sub>
                          </m:sSub>
                        </m:e>
                      </m:nary>
                    </m:oMath>
                  </m:oMathPara>
                </a14:m>
                <a:endParaRPr lang="en-GB" sz="1600" dirty="0"/>
              </a:p>
            </p:txBody>
          </p:sp>
        </mc:Choice>
        <mc:Fallback xmlns="">
          <p:sp>
            <p:nvSpPr>
              <p:cNvPr id="29" name="CasellaDiTesto 28">
                <a:extLst>
                  <a:ext uri="{FF2B5EF4-FFF2-40B4-BE49-F238E27FC236}">
                    <a16:creationId xmlns:a16="http://schemas.microsoft.com/office/drawing/2014/main" id="{A8C24FCB-FAA1-4F07-A989-D07965591E59}"/>
                  </a:ext>
                </a:extLst>
              </p:cNvPr>
              <p:cNvSpPr txBox="1">
                <a:spLocks noRot="1" noChangeAspect="1" noMove="1" noResize="1" noEditPoints="1" noAdjustHandles="1" noChangeArrowheads="1" noChangeShapeType="1" noTextEdit="1"/>
              </p:cNvSpPr>
              <p:nvPr/>
            </p:nvSpPr>
            <p:spPr>
              <a:xfrm>
                <a:off x="8275662" y="6123836"/>
                <a:ext cx="512854" cy="540404"/>
              </a:xfrm>
              <a:prstGeom prst="rect">
                <a:avLst/>
              </a:prstGeom>
              <a:blipFill>
                <a:blip r:embed="rId4"/>
                <a:stretch>
                  <a:fillRect l="-105952" t="-117045" r="-88095" b="-165909"/>
                </a:stretch>
              </a:blipFill>
            </p:spPr>
            <p:txBody>
              <a:bodyPr/>
              <a:lstStyle/>
              <a:p>
                <a:r>
                  <a:rPr lang="en-GB">
                    <a:noFill/>
                  </a:rPr>
                  <a:t> </a:t>
                </a:r>
              </a:p>
            </p:txBody>
          </p:sp>
        </mc:Fallback>
      </mc:AlternateContent>
      <p:cxnSp>
        <p:nvCxnSpPr>
          <p:cNvPr id="11" name="Connettore diritto 10">
            <a:extLst>
              <a:ext uri="{FF2B5EF4-FFF2-40B4-BE49-F238E27FC236}">
                <a16:creationId xmlns:a16="http://schemas.microsoft.com/office/drawing/2014/main" xmlns="" id="{74EACE8E-3F0B-493A-B3B8-9F6F7ABCA4CB}"/>
              </a:ext>
            </a:extLst>
          </p:cNvPr>
          <p:cNvCxnSpPr/>
          <p:nvPr/>
        </p:nvCxnSpPr>
        <p:spPr>
          <a:xfrm>
            <a:off x="1791250" y="5976916"/>
            <a:ext cx="0" cy="135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xmlns="" id="{3D2563A8-427A-4E41-9D6C-37E6DC996D8B}"/>
              </a:ext>
            </a:extLst>
          </p:cNvPr>
          <p:cNvSpPr txBox="1"/>
          <p:nvPr/>
        </p:nvSpPr>
        <p:spPr>
          <a:xfrm>
            <a:off x="1453793" y="6127056"/>
            <a:ext cx="674913" cy="307777"/>
          </a:xfrm>
          <a:prstGeom prst="rect">
            <a:avLst/>
          </a:prstGeom>
          <a:noFill/>
        </p:spPr>
        <p:txBody>
          <a:bodyPr wrap="square" rtlCol="0">
            <a:spAutoFit/>
          </a:bodyPr>
          <a:lstStyle/>
          <a:p>
            <a:pPr algn="ctr"/>
            <a:r>
              <a:rPr lang="en-GB" sz="1400" dirty="0"/>
              <a:t>0.78</a:t>
            </a:r>
            <a:endParaRPr lang="en-GB" dirty="0"/>
          </a:p>
        </p:txBody>
      </p:sp>
      <p:cxnSp>
        <p:nvCxnSpPr>
          <p:cNvPr id="13" name="Connettore diritto 12">
            <a:extLst>
              <a:ext uri="{FF2B5EF4-FFF2-40B4-BE49-F238E27FC236}">
                <a16:creationId xmlns:a16="http://schemas.microsoft.com/office/drawing/2014/main" xmlns="" id="{21B17567-6E30-460C-815A-8EC2543BE7AE}"/>
              </a:ext>
            </a:extLst>
          </p:cNvPr>
          <p:cNvCxnSpPr/>
          <p:nvPr/>
        </p:nvCxnSpPr>
        <p:spPr>
          <a:xfrm>
            <a:off x="3471409" y="5973158"/>
            <a:ext cx="0" cy="135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xmlns="" id="{FBB42983-4F68-43CA-A067-A87CFE94CFF9}"/>
              </a:ext>
            </a:extLst>
          </p:cNvPr>
          <p:cNvSpPr txBox="1"/>
          <p:nvPr/>
        </p:nvSpPr>
        <p:spPr>
          <a:xfrm>
            <a:off x="2845288" y="6123298"/>
            <a:ext cx="1252242" cy="307777"/>
          </a:xfrm>
          <a:prstGeom prst="rect">
            <a:avLst/>
          </a:prstGeom>
          <a:noFill/>
        </p:spPr>
        <p:txBody>
          <a:bodyPr wrap="square" rtlCol="0">
            <a:spAutoFit/>
          </a:bodyPr>
          <a:lstStyle/>
          <a:p>
            <a:pPr algn="ctr"/>
            <a:r>
              <a:rPr lang="en-GB" sz="1400" dirty="0"/>
              <a:t>0.78 + 0.97</a:t>
            </a:r>
            <a:endParaRPr lang="en-GB" dirty="0"/>
          </a:p>
        </p:txBody>
      </p:sp>
      <p:sp>
        <p:nvSpPr>
          <p:cNvPr id="15" name="CasellaDiTesto 14">
            <a:extLst>
              <a:ext uri="{FF2B5EF4-FFF2-40B4-BE49-F238E27FC236}">
                <a16:creationId xmlns:a16="http://schemas.microsoft.com/office/drawing/2014/main" xmlns="" id="{BAEB1E0C-754C-4C33-AF10-BA42DD609D1C}"/>
              </a:ext>
            </a:extLst>
          </p:cNvPr>
          <p:cNvSpPr txBox="1"/>
          <p:nvPr/>
        </p:nvSpPr>
        <p:spPr>
          <a:xfrm>
            <a:off x="5285525" y="6123836"/>
            <a:ext cx="1252242" cy="307777"/>
          </a:xfrm>
          <a:prstGeom prst="rect">
            <a:avLst/>
          </a:prstGeom>
          <a:noFill/>
        </p:spPr>
        <p:txBody>
          <a:bodyPr wrap="square" rtlCol="0">
            <a:spAutoFit/>
          </a:bodyPr>
          <a:lstStyle/>
          <a:p>
            <a:pPr algn="ctr"/>
            <a:r>
              <a:rPr lang="en-GB" sz="1400" dirty="0"/>
              <a:t>…</a:t>
            </a:r>
            <a:endParaRPr lang="en-GB" dirty="0"/>
          </a:p>
        </p:txBody>
      </p:sp>
      <p:sp>
        <p:nvSpPr>
          <p:cNvPr id="6" name="Ovale 5">
            <a:extLst>
              <a:ext uri="{FF2B5EF4-FFF2-40B4-BE49-F238E27FC236}">
                <a16:creationId xmlns:a16="http://schemas.microsoft.com/office/drawing/2014/main" xmlns="" id="{0B6B5CD2-4876-4BD6-BFC1-7D3B7CC86CF9}"/>
              </a:ext>
            </a:extLst>
          </p:cNvPr>
          <p:cNvSpPr/>
          <p:nvPr/>
        </p:nvSpPr>
        <p:spPr>
          <a:xfrm>
            <a:off x="2128706" y="3623629"/>
            <a:ext cx="614191" cy="614190"/>
          </a:xfrm>
          <a:prstGeom prst="ellipse">
            <a:avLst/>
          </a:prstGeom>
          <a:noFill/>
          <a:ln w="28575">
            <a:solidFill>
              <a:srgbClr val="EA162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cxnSp>
        <p:nvCxnSpPr>
          <p:cNvPr id="16" name="Connettore 2 15">
            <a:extLst>
              <a:ext uri="{FF2B5EF4-FFF2-40B4-BE49-F238E27FC236}">
                <a16:creationId xmlns:a16="http://schemas.microsoft.com/office/drawing/2014/main" xmlns="" id="{24138E4B-B7C7-43AD-8F27-FEF96C217DC2}"/>
              </a:ext>
            </a:extLst>
          </p:cNvPr>
          <p:cNvCxnSpPr>
            <a:cxnSpLocks/>
          </p:cNvCxnSpPr>
          <p:nvPr/>
        </p:nvCxnSpPr>
        <p:spPr>
          <a:xfrm flipH="1">
            <a:off x="1880550" y="4334519"/>
            <a:ext cx="428504" cy="14897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xmlns="" id="{1ACA7CAB-E939-4309-9523-215BFFE75007}"/>
              </a:ext>
            </a:extLst>
          </p:cNvPr>
          <p:cNvSpPr/>
          <p:nvPr/>
        </p:nvSpPr>
        <p:spPr>
          <a:xfrm>
            <a:off x="3268954" y="3623629"/>
            <a:ext cx="614191" cy="614190"/>
          </a:xfrm>
          <a:prstGeom prst="ellipse">
            <a:avLst/>
          </a:prstGeom>
          <a:noFill/>
          <a:ln w="28575">
            <a:solidFill>
              <a:srgbClr val="EA162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cxnSp>
        <p:nvCxnSpPr>
          <p:cNvPr id="22" name="Connettore 2 21">
            <a:extLst>
              <a:ext uri="{FF2B5EF4-FFF2-40B4-BE49-F238E27FC236}">
                <a16:creationId xmlns:a16="http://schemas.microsoft.com/office/drawing/2014/main" xmlns="" id="{47470F5F-7BD4-4E84-A0D3-849C3421E091}"/>
              </a:ext>
            </a:extLst>
          </p:cNvPr>
          <p:cNvCxnSpPr>
            <a:cxnSpLocks/>
          </p:cNvCxnSpPr>
          <p:nvPr/>
        </p:nvCxnSpPr>
        <p:spPr>
          <a:xfrm flipH="1">
            <a:off x="3471409" y="4342959"/>
            <a:ext cx="120090" cy="15113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Ovale 24">
            <a:extLst>
              <a:ext uri="{FF2B5EF4-FFF2-40B4-BE49-F238E27FC236}">
                <a16:creationId xmlns:a16="http://schemas.microsoft.com/office/drawing/2014/main" xmlns="" id="{9D491747-6166-43DE-BD53-4B19484AECF9}"/>
              </a:ext>
            </a:extLst>
          </p:cNvPr>
          <p:cNvSpPr/>
          <p:nvPr/>
        </p:nvSpPr>
        <p:spPr>
          <a:xfrm>
            <a:off x="2461520" y="5895160"/>
            <a:ext cx="169810" cy="169810"/>
          </a:xfrm>
          <a:prstGeom prst="ellipse">
            <a:avLst/>
          </a:prstGeom>
          <a:solidFill>
            <a:srgbClr val="29CE17"/>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
        <p:nvSpPr>
          <p:cNvPr id="23" name="CasellaDiTesto 22">
            <a:extLst>
              <a:ext uri="{FF2B5EF4-FFF2-40B4-BE49-F238E27FC236}">
                <a16:creationId xmlns:a16="http://schemas.microsoft.com/office/drawing/2014/main" xmlns="" id="{681395C5-99D2-4C69-97A0-8BA17F300F97}"/>
              </a:ext>
            </a:extLst>
          </p:cNvPr>
          <p:cNvSpPr txBox="1"/>
          <p:nvPr/>
        </p:nvSpPr>
        <p:spPr>
          <a:xfrm>
            <a:off x="1271594" y="5394527"/>
            <a:ext cx="2942605" cy="400110"/>
          </a:xfrm>
          <a:prstGeom prst="rect">
            <a:avLst/>
          </a:prstGeom>
          <a:noFill/>
        </p:spPr>
        <p:txBody>
          <a:bodyPr wrap="square" rtlCol="0">
            <a:spAutoFit/>
          </a:bodyPr>
          <a:lstStyle/>
          <a:p>
            <a:pPr algn="ctr"/>
            <a:r>
              <a:rPr lang="en-GB" sz="2000" b="1" i="1" u="sng" dirty="0"/>
              <a:t>Random number</a:t>
            </a:r>
          </a:p>
        </p:txBody>
      </p:sp>
    </p:spTree>
    <p:extLst>
      <p:ext uri="{BB962C8B-B14F-4D97-AF65-F5344CB8AC3E}">
        <p14:creationId xmlns:p14="http://schemas.microsoft.com/office/powerpoint/2010/main" val="253549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12" grpId="0"/>
      <p:bldP spid="14" grpId="0"/>
      <p:bldP spid="15" grpId="0"/>
      <p:bldP spid="6" grpId="0" animBg="1"/>
      <p:bldP spid="21" grpId="0" animBg="1"/>
      <p:bldP spid="25"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Genetic algorithm</a:t>
            </a:r>
          </a:p>
        </p:txBody>
      </p:sp>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85800" y="2194561"/>
            <a:ext cx="10820400" cy="585892"/>
          </a:xfrm>
        </p:spPr>
        <p:txBody>
          <a:bodyPr>
            <a:normAutofit/>
          </a:bodyPr>
          <a:lstStyle/>
          <a:p>
            <a:pPr marL="0" indent="0">
              <a:buNone/>
            </a:pPr>
            <a:r>
              <a:rPr lang="en-GB" b="1" i="1" u="sng" dirty="0"/>
              <a:t>Crossover:</a:t>
            </a:r>
            <a:r>
              <a:rPr lang="en-GB" dirty="0"/>
              <a:t> exchange the genome of the parents to generate two child</a:t>
            </a:r>
            <a:endParaRPr lang="en-GB" i="1" u="sng" dirty="0"/>
          </a:p>
          <a:p>
            <a:pPr marL="0" indent="0">
              <a:buNone/>
            </a:pPr>
            <a:endParaRPr lang="en-GB" i="1" u="sng" dirty="0"/>
          </a:p>
        </p:txBody>
      </p:sp>
      <p:graphicFrame>
        <p:nvGraphicFramePr>
          <p:cNvPr id="4" name="Tabella 3">
            <a:extLst>
              <a:ext uri="{FF2B5EF4-FFF2-40B4-BE49-F238E27FC236}">
                <a16:creationId xmlns:a16="http://schemas.microsoft.com/office/drawing/2014/main" xmlns="" id="{97EA8DCE-D9C8-BC4F-9499-EBAEAC7125B8}"/>
              </a:ext>
            </a:extLst>
          </p:cNvPr>
          <p:cNvGraphicFramePr>
            <a:graphicFrameLocks noGrp="1"/>
          </p:cNvGraphicFramePr>
          <p:nvPr>
            <p:extLst/>
          </p:nvPr>
        </p:nvGraphicFramePr>
        <p:xfrm>
          <a:off x="2032000" y="3001226"/>
          <a:ext cx="8128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526078929"/>
                    </a:ext>
                  </a:extLst>
                </a:gridCol>
                <a:gridCol w="2032000">
                  <a:extLst>
                    <a:ext uri="{9D8B030D-6E8A-4147-A177-3AD203B41FA5}">
                      <a16:colId xmlns:a16="http://schemas.microsoft.com/office/drawing/2014/main" xmlns="" val="1751149240"/>
                    </a:ext>
                  </a:extLst>
                </a:gridCol>
                <a:gridCol w="2032000">
                  <a:extLst>
                    <a:ext uri="{9D8B030D-6E8A-4147-A177-3AD203B41FA5}">
                      <a16:colId xmlns:a16="http://schemas.microsoft.com/office/drawing/2014/main" xmlns="" val="2604524015"/>
                    </a:ext>
                  </a:extLst>
                </a:gridCol>
                <a:gridCol w="2032000">
                  <a:extLst>
                    <a:ext uri="{9D8B030D-6E8A-4147-A177-3AD203B41FA5}">
                      <a16:colId xmlns:a16="http://schemas.microsoft.com/office/drawing/2014/main" xmlns="" val="1021625703"/>
                    </a:ext>
                  </a:extLst>
                </a:gridCol>
              </a:tblGrid>
              <a:tr h="370840">
                <a:tc>
                  <a:txBody>
                    <a:bodyPr/>
                    <a:lstStyle/>
                    <a:p>
                      <a:endParaRPr lang="en-GB" dirty="0"/>
                    </a:p>
                  </a:txBody>
                  <a:tcPr/>
                </a:tc>
                <a:tc>
                  <a:txBody>
                    <a:bodyPr/>
                    <a:lstStyle/>
                    <a:p>
                      <a:pPr algn="ctr"/>
                      <a:r>
                        <a:rPr lang="en-GB" dirty="0"/>
                        <a:t>x</a:t>
                      </a:r>
                    </a:p>
                  </a:txBody>
                  <a:tcPr/>
                </a:tc>
                <a:tc>
                  <a:txBody>
                    <a:bodyPr/>
                    <a:lstStyle/>
                    <a:p>
                      <a:pPr algn="ctr"/>
                      <a:r>
                        <a:rPr lang="en-GB" dirty="0"/>
                        <a:t>y</a:t>
                      </a:r>
                    </a:p>
                  </a:txBody>
                  <a:tcPr/>
                </a:tc>
                <a:tc>
                  <a:txBody>
                    <a:bodyPr/>
                    <a:lstStyle/>
                    <a:p>
                      <a:pPr algn="ctr"/>
                      <a:r>
                        <a:rPr lang="en-GB" dirty="0"/>
                        <a:t>f(x,y)</a:t>
                      </a:r>
                    </a:p>
                  </a:txBody>
                  <a:tcPr/>
                </a:tc>
                <a:extLst>
                  <a:ext uri="{0D108BD9-81ED-4DB2-BD59-A6C34878D82A}">
                    <a16:rowId xmlns:a16="http://schemas.microsoft.com/office/drawing/2014/main" xmlns="" val="3794963382"/>
                  </a:ext>
                </a:extLst>
              </a:tr>
              <a:tr h="370840">
                <a:tc>
                  <a:txBody>
                    <a:bodyPr/>
                    <a:lstStyle/>
                    <a:p>
                      <a:r>
                        <a:rPr lang="en-GB" noProof="0" dirty="0"/>
                        <a:t>Parent</a:t>
                      </a:r>
                      <a:r>
                        <a:rPr lang="en-GB" dirty="0"/>
                        <a:t> 1</a:t>
                      </a:r>
                    </a:p>
                  </a:txBody>
                  <a:tcPr/>
                </a:tc>
                <a:tc>
                  <a:txBody>
                    <a:bodyPr/>
                    <a:lstStyle/>
                    <a:p>
                      <a:pPr algn="ctr"/>
                      <a:r>
                        <a:rPr lang="en-GB" dirty="0"/>
                        <a:t>5</a:t>
                      </a:r>
                    </a:p>
                  </a:txBody>
                  <a:tcPr/>
                </a:tc>
                <a:tc>
                  <a:txBody>
                    <a:bodyPr/>
                    <a:lstStyle/>
                    <a:p>
                      <a:pPr algn="ctr"/>
                      <a:r>
                        <a:rPr lang="en-GB" dirty="0"/>
                        <a:t>12</a:t>
                      </a:r>
                    </a:p>
                  </a:txBody>
                  <a:tcPr/>
                </a:tc>
                <a:tc>
                  <a:txBody>
                    <a:bodyPr/>
                    <a:lstStyle/>
                    <a:p>
                      <a:pPr algn="ctr"/>
                      <a:r>
                        <a:rPr lang="en-GB" dirty="0"/>
                        <a:t>7.9</a:t>
                      </a:r>
                    </a:p>
                  </a:txBody>
                  <a:tcPr/>
                </a:tc>
                <a:extLst>
                  <a:ext uri="{0D108BD9-81ED-4DB2-BD59-A6C34878D82A}">
                    <a16:rowId xmlns:a16="http://schemas.microsoft.com/office/drawing/2014/main" xmlns="" val="2928491408"/>
                  </a:ext>
                </a:extLst>
              </a:tr>
              <a:tr h="370840">
                <a:tc>
                  <a:txBody>
                    <a:bodyPr/>
                    <a:lstStyle/>
                    <a:p>
                      <a:r>
                        <a:rPr lang="en-GB" dirty="0"/>
                        <a:t>Parent 2</a:t>
                      </a:r>
                    </a:p>
                  </a:txBody>
                  <a:tcPr/>
                </a:tc>
                <a:tc>
                  <a:txBody>
                    <a:bodyPr/>
                    <a:lstStyle/>
                    <a:p>
                      <a:pPr algn="ctr"/>
                      <a:r>
                        <a:rPr lang="en-GB" dirty="0"/>
                        <a:t>8</a:t>
                      </a:r>
                    </a:p>
                  </a:txBody>
                  <a:tcPr/>
                </a:tc>
                <a:tc>
                  <a:txBody>
                    <a:bodyPr/>
                    <a:lstStyle/>
                    <a:p>
                      <a:pPr algn="ctr"/>
                      <a:r>
                        <a:rPr lang="en-GB" dirty="0"/>
                        <a:t>3</a:t>
                      </a:r>
                    </a:p>
                  </a:txBody>
                  <a:tcPr/>
                </a:tc>
                <a:tc>
                  <a:txBody>
                    <a:bodyPr/>
                    <a:lstStyle/>
                    <a:p>
                      <a:pPr algn="ctr"/>
                      <a:r>
                        <a:rPr lang="en-GB" dirty="0"/>
                        <a:t>4.3</a:t>
                      </a:r>
                    </a:p>
                  </a:txBody>
                  <a:tcPr/>
                </a:tc>
                <a:extLst>
                  <a:ext uri="{0D108BD9-81ED-4DB2-BD59-A6C34878D82A}">
                    <a16:rowId xmlns:a16="http://schemas.microsoft.com/office/drawing/2014/main" xmlns="" val="1515731652"/>
                  </a:ext>
                </a:extLst>
              </a:tr>
              <a:tr h="370840">
                <a:tc>
                  <a:txBody>
                    <a:bodyPr/>
                    <a:lstStyle/>
                    <a:p>
                      <a:r>
                        <a:rPr lang="en-GB" b="1" dirty="0"/>
                        <a:t>Child 1</a:t>
                      </a:r>
                    </a:p>
                  </a:txBody>
                  <a:tcPr/>
                </a:tc>
                <a:tc>
                  <a:txBody>
                    <a:bodyPr/>
                    <a:lstStyle/>
                    <a:p>
                      <a:pPr algn="ctr"/>
                      <a:r>
                        <a:rPr lang="en-GB" b="1" dirty="0"/>
                        <a:t>5</a:t>
                      </a:r>
                    </a:p>
                  </a:txBody>
                  <a:tcPr/>
                </a:tc>
                <a:tc>
                  <a:txBody>
                    <a:bodyPr/>
                    <a:lstStyle/>
                    <a:p>
                      <a:pPr algn="ctr"/>
                      <a:r>
                        <a:rPr lang="en-GB" b="1" dirty="0"/>
                        <a:t>3</a:t>
                      </a:r>
                    </a:p>
                  </a:txBody>
                  <a:tcPr/>
                </a:tc>
                <a:tc>
                  <a:txBody>
                    <a:bodyPr/>
                    <a:lstStyle/>
                    <a:p>
                      <a:pPr algn="ctr"/>
                      <a:r>
                        <a:rPr lang="en-GB" b="1" dirty="0"/>
                        <a:t>2.1</a:t>
                      </a:r>
                    </a:p>
                  </a:txBody>
                  <a:tcPr/>
                </a:tc>
                <a:extLst>
                  <a:ext uri="{0D108BD9-81ED-4DB2-BD59-A6C34878D82A}">
                    <a16:rowId xmlns:a16="http://schemas.microsoft.com/office/drawing/2014/main" xmlns="" val="3751112665"/>
                  </a:ext>
                </a:extLst>
              </a:tr>
              <a:tr h="370840">
                <a:tc>
                  <a:txBody>
                    <a:bodyPr/>
                    <a:lstStyle/>
                    <a:p>
                      <a:r>
                        <a:rPr lang="en-GB" b="1" dirty="0"/>
                        <a:t>Child 2</a:t>
                      </a:r>
                    </a:p>
                  </a:txBody>
                  <a:tcPr/>
                </a:tc>
                <a:tc>
                  <a:txBody>
                    <a:bodyPr/>
                    <a:lstStyle/>
                    <a:p>
                      <a:pPr algn="ctr"/>
                      <a:r>
                        <a:rPr lang="en-GB" b="1" dirty="0"/>
                        <a:t>8</a:t>
                      </a:r>
                    </a:p>
                  </a:txBody>
                  <a:tcPr/>
                </a:tc>
                <a:tc>
                  <a:txBody>
                    <a:bodyPr/>
                    <a:lstStyle/>
                    <a:p>
                      <a:pPr algn="ctr"/>
                      <a:r>
                        <a:rPr lang="en-GB" b="1" dirty="0"/>
                        <a:t>12</a:t>
                      </a:r>
                    </a:p>
                  </a:txBody>
                  <a:tcPr/>
                </a:tc>
                <a:tc>
                  <a:txBody>
                    <a:bodyPr/>
                    <a:lstStyle/>
                    <a:p>
                      <a:pPr algn="ctr"/>
                      <a:r>
                        <a:rPr lang="en-GB" b="0" dirty="0"/>
                        <a:t>8.8</a:t>
                      </a:r>
                    </a:p>
                  </a:txBody>
                  <a:tcPr/>
                </a:tc>
                <a:extLst>
                  <a:ext uri="{0D108BD9-81ED-4DB2-BD59-A6C34878D82A}">
                    <a16:rowId xmlns:a16="http://schemas.microsoft.com/office/drawing/2014/main" xmlns="" val="2354687606"/>
                  </a:ext>
                </a:extLst>
              </a:tr>
            </a:tbl>
          </a:graphicData>
        </a:graphic>
      </p:graphicFrame>
      <p:sp>
        <p:nvSpPr>
          <p:cNvPr id="15" name="Ovale 14">
            <a:extLst>
              <a:ext uri="{FF2B5EF4-FFF2-40B4-BE49-F238E27FC236}">
                <a16:creationId xmlns:a16="http://schemas.microsoft.com/office/drawing/2014/main" xmlns="" id="{A1913B4B-CFAC-E14B-9407-26E09555DBEB}"/>
              </a:ext>
            </a:extLst>
          </p:cNvPr>
          <p:cNvSpPr/>
          <p:nvPr/>
        </p:nvSpPr>
        <p:spPr>
          <a:xfrm>
            <a:off x="4913917" y="3362526"/>
            <a:ext cx="369115" cy="369116"/>
          </a:xfrm>
          <a:prstGeom prst="ellipse">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6" name="Ovale 15">
            <a:extLst>
              <a:ext uri="{FF2B5EF4-FFF2-40B4-BE49-F238E27FC236}">
                <a16:creationId xmlns:a16="http://schemas.microsoft.com/office/drawing/2014/main" xmlns="" id="{43DEF6E4-B73A-914B-8961-405E108822E6}"/>
              </a:ext>
            </a:extLst>
          </p:cNvPr>
          <p:cNvSpPr/>
          <p:nvPr/>
        </p:nvSpPr>
        <p:spPr>
          <a:xfrm>
            <a:off x="4913916" y="4109720"/>
            <a:ext cx="369115" cy="369116"/>
          </a:xfrm>
          <a:prstGeom prst="ellipse">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7" name="Ovale 16">
            <a:extLst>
              <a:ext uri="{FF2B5EF4-FFF2-40B4-BE49-F238E27FC236}">
                <a16:creationId xmlns:a16="http://schemas.microsoft.com/office/drawing/2014/main" xmlns="" id="{117FF531-6BA7-984A-A832-DC6E235AAF28}"/>
              </a:ext>
            </a:extLst>
          </p:cNvPr>
          <p:cNvSpPr/>
          <p:nvPr/>
        </p:nvSpPr>
        <p:spPr>
          <a:xfrm>
            <a:off x="6948068" y="3362526"/>
            <a:ext cx="369115" cy="369116"/>
          </a:xfrm>
          <a:prstGeom prst="ellipse">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8" name="Ovale 17">
            <a:extLst>
              <a:ext uri="{FF2B5EF4-FFF2-40B4-BE49-F238E27FC236}">
                <a16:creationId xmlns:a16="http://schemas.microsoft.com/office/drawing/2014/main" xmlns="" id="{F3B7E687-861E-6D41-BB88-79239040E483}"/>
              </a:ext>
            </a:extLst>
          </p:cNvPr>
          <p:cNvSpPr/>
          <p:nvPr/>
        </p:nvSpPr>
        <p:spPr>
          <a:xfrm>
            <a:off x="6948066" y="4494699"/>
            <a:ext cx="369115" cy="369116"/>
          </a:xfrm>
          <a:prstGeom prst="ellipse">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9" name="Ovale 18">
            <a:extLst>
              <a:ext uri="{FF2B5EF4-FFF2-40B4-BE49-F238E27FC236}">
                <a16:creationId xmlns:a16="http://schemas.microsoft.com/office/drawing/2014/main" xmlns="" id="{1492FF9A-D5D3-F245-8620-0073B194ED98}"/>
              </a:ext>
            </a:extLst>
          </p:cNvPr>
          <p:cNvSpPr/>
          <p:nvPr/>
        </p:nvSpPr>
        <p:spPr>
          <a:xfrm>
            <a:off x="4913916" y="3743768"/>
            <a:ext cx="369115" cy="369116"/>
          </a:xfrm>
          <a:prstGeom prst="ellipse">
            <a:avLst/>
          </a:prstGeom>
          <a:noFill/>
          <a:ln w="28575">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0" name="Ovale 19">
            <a:extLst>
              <a:ext uri="{FF2B5EF4-FFF2-40B4-BE49-F238E27FC236}">
                <a16:creationId xmlns:a16="http://schemas.microsoft.com/office/drawing/2014/main" xmlns="" id="{AF5DEE6D-9F6E-2946-8DED-059B12AF2094}"/>
              </a:ext>
            </a:extLst>
          </p:cNvPr>
          <p:cNvSpPr/>
          <p:nvPr/>
        </p:nvSpPr>
        <p:spPr>
          <a:xfrm>
            <a:off x="6948067" y="3724277"/>
            <a:ext cx="369115" cy="369116"/>
          </a:xfrm>
          <a:prstGeom prst="ellipse">
            <a:avLst/>
          </a:prstGeom>
          <a:noFill/>
          <a:ln w="28575">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1" name="Ovale 20">
            <a:extLst>
              <a:ext uri="{FF2B5EF4-FFF2-40B4-BE49-F238E27FC236}">
                <a16:creationId xmlns:a16="http://schemas.microsoft.com/office/drawing/2014/main" xmlns="" id="{CA8A1C93-B920-E54E-93C4-77A92DF9EA78}"/>
              </a:ext>
            </a:extLst>
          </p:cNvPr>
          <p:cNvSpPr/>
          <p:nvPr/>
        </p:nvSpPr>
        <p:spPr>
          <a:xfrm>
            <a:off x="4913918" y="4500032"/>
            <a:ext cx="369115" cy="369116"/>
          </a:xfrm>
          <a:prstGeom prst="ellipse">
            <a:avLst/>
          </a:prstGeom>
          <a:noFill/>
          <a:ln w="28575">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2" name="Ovale 21">
            <a:extLst>
              <a:ext uri="{FF2B5EF4-FFF2-40B4-BE49-F238E27FC236}">
                <a16:creationId xmlns:a16="http://schemas.microsoft.com/office/drawing/2014/main" xmlns="" id="{F312CF00-5665-204E-8C39-B3F3D4000FD1}"/>
              </a:ext>
            </a:extLst>
          </p:cNvPr>
          <p:cNvSpPr/>
          <p:nvPr/>
        </p:nvSpPr>
        <p:spPr>
          <a:xfrm>
            <a:off x="6939678" y="4109720"/>
            <a:ext cx="369115" cy="369116"/>
          </a:xfrm>
          <a:prstGeom prst="ellipse">
            <a:avLst/>
          </a:prstGeom>
          <a:noFill/>
          <a:ln w="28575">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3" name="Segnaposto contenuto 2">
            <a:extLst>
              <a:ext uri="{FF2B5EF4-FFF2-40B4-BE49-F238E27FC236}">
                <a16:creationId xmlns:a16="http://schemas.microsoft.com/office/drawing/2014/main" xmlns="" id="{76E25080-D5E7-3840-B967-B5254DA28F78}"/>
              </a:ext>
            </a:extLst>
          </p:cNvPr>
          <p:cNvSpPr txBox="1">
            <a:spLocks/>
          </p:cNvSpPr>
          <p:nvPr/>
        </p:nvSpPr>
        <p:spPr>
          <a:xfrm>
            <a:off x="685800" y="5215996"/>
            <a:ext cx="10820400" cy="416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sz="2000" dirty="0"/>
              <a:t>Random choose the crossover point:</a:t>
            </a:r>
          </a:p>
        </p:txBody>
      </p:sp>
      <p:graphicFrame>
        <p:nvGraphicFramePr>
          <p:cNvPr id="24" name="Tabella 23">
            <a:extLst>
              <a:ext uri="{FF2B5EF4-FFF2-40B4-BE49-F238E27FC236}">
                <a16:creationId xmlns:a16="http://schemas.microsoft.com/office/drawing/2014/main" xmlns="" id="{739A466F-1566-5140-A7E9-098E3B02A36C}"/>
              </a:ext>
            </a:extLst>
          </p:cNvPr>
          <p:cNvGraphicFramePr>
            <a:graphicFrameLocks noGrp="1"/>
          </p:cNvGraphicFramePr>
          <p:nvPr>
            <p:extLst/>
          </p:nvPr>
        </p:nvGraphicFramePr>
        <p:xfrm>
          <a:off x="1145075" y="5828068"/>
          <a:ext cx="8128000" cy="741680"/>
        </p:xfrm>
        <a:graphic>
          <a:graphicData uri="http://schemas.openxmlformats.org/drawingml/2006/table">
            <a:tbl>
              <a:tblPr bandRow="1">
                <a:tableStyleId>{5C22544A-7EE6-4342-B048-85BDC9FD1C3A}</a:tableStyleId>
              </a:tblPr>
              <a:tblGrid>
                <a:gridCol w="1016000">
                  <a:extLst>
                    <a:ext uri="{9D8B030D-6E8A-4147-A177-3AD203B41FA5}">
                      <a16:colId xmlns:a16="http://schemas.microsoft.com/office/drawing/2014/main" xmlns="" val="892998998"/>
                    </a:ext>
                  </a:extLst>
                </a:gridCol>
                <a:gridCol w="1016000">
                  <a:extLst>
                    <a:ext uri="{9D8B030D-6E8A-4147-A177-3AD203B41FA5}">
                      <a16:colId xmlns:a16="http://schemas.microsoft.com/office/drawing/2014/main" xmlns="" val="1561919778"/>
                    </a:ext>
                  </a:extLst>
                </a:gridCol>
                <a:gridCol w="1016000">
                  <a:extLst>
                    <a:ext uri="{9D8B030D-6E8A-4147-A177-3AD203B41FA5}">
                      <a16:colId xmlns:a16="http://schemas.microsoft.com/office/drawing/2014/main" xmlns="" val="1053449967"/>
                    </a:ext>
                  </a:extLst>
                </a:gridCol>
                <a:gridCol w="1016000">
                  <a:extLst>
                    <a:ext uri="{9D8B030D-6E8A-4147-A177-3AD203B41FA5}">
                      <a16:colId xmlns:a16="http://schemas.microsoft.com/office/drawing/2014/main" xmlns="" val="3628151064"/>
                    </a:ext>
                  </a:extLst>
                </a:gridCol>
                <a:gridCol w="1016000">
                  <a:extLst>
                    <a:ext uri="{9D8B030D-6E8A-4147-A177-3AD203B41FA5}">
                      <a16:colId xmlns:a16="http://schemas.microsoft.com/office/drawing/2014/main" xmlns="" val="4000945757"/>
                    </a:ext>
                  </a:extLst>
                </a:gridCol>
                <a:gridCol w="1016000">
                  <a:extLst>
                    <a:ext uri="{9D8B030D-6E8A-4147-A177-3AD203B41FA5}">
                      <a16:colId xmlns:a16="http://schemas.microsoft.com/office/drawing/2014/main" xmlns="" val="1966217777"/>
                    </a:ext>
                  </a:extLst>
                </a:gridCol>
                <a:gridCol w="1016000">
                  <a:extLst>
                    <a:ext uri="{9D8B030D-6E8A-4147-A177-3AD203B41FA5}">
                      <a16:colId xmlns:a16="http://schemas.microsoft.com/office/drawing/2014/main" xmlns="" val="3762717489"/>
                    </a:ext>
                  </a:extLst>
                </a:gridCol>
                <a:gridCol w="1016000">
                  <a:extLst>
                    <a:ext uri="{9D8B030D-6E8A-4147-A177-3AD203B41FA5}">
                      <a16:colId xmlns:a16="http://schemas.microsoft.com/office/drawing/2014/main" xmlns="" val="3240012532"/>
                    </a:ext>
                  </a:extLst>
                </a:gridCol>
              </a:tblGrid>
              <a:tr h="370840">
                <a:tc>
                  <a:txBody>
                    <a:bodyPr/>
                    <a:lstStyle/>
                    <a:p>
                      <a:r>
                        <a:rPr lang="it-IT" b="1" dirty="0">
                          <a:solidFill>
                            <a:schemeClr val="tx1"/>
                          </a:solidFill>
                        </a:rPr>
                        <a:t>P1</a:t>
                      </a:r>
                    </a:p>
                  </a:txBody>
                  <a:tcPr>
                    <a:noFill/>
                  </a:tcPr>
                </a:tc>
                <a:tc>
                  <a:txBody>
                    <a:bodyPr/>
                    <a:lstStyle/>
                    <a:p>
                      <a:pPr algn="ctr"/>
                      <a:r>
                        <a:rPr lang="it-IT" b="0" i="1" dirty="0">
                          <a:solidFill>
                            <a:schemeClr val="bg1"/>
                          </a:solidFill>
                        </a:rPr>
                        <a:t>a</a:t>
                      </a:r>
                    </a:p>
                  </a:txBody>
                  <a:tcPr>
                    <a:solidFill>
                      <a:schemeClr val="accent3">
                        <a:lumMod val="40000"/>
                        <a:lumOff val="60000"/>
                      </a:schemeClr>
                    </a:solidFill>
                  </a:tcPr>
                </a:tc>
                <a:tc>
                  <a:txBody>
                    <a:bodyPr/>
                    <a:lstStyle/>
                    <a:p>
                      <a:pPr algn="ctr"/>
                      <a:r>
                        <a:rPr lang="it-IT" b="0" i="1" dirty="0">
                          <a:solidFill>
                            <a:schemeClr val="bg1"/>
                          </a:solidFill>
                        </a:rPr>
                        <a:t>b</a:t>
                      </a:r>
                    </a:p>
                  </a:txBody>
                  <a:tcPr>
                    <a:solidFill>
                      <a:schemeClr val="accent3">
                        <a:lumMod val="40000"/>
                        <a:lumOff val="60000"/>
                      </a:schemeClr>
                    </a:solidFill>
                  </a:tcPr>
                </a:tc>
                <a:tc>
                  <a:txBody>
                    <a:bodyPr/>
                    <a:lstStyle/>
                    <a:p>
                      <a:pPr algn="ctr"/>
                      <a:r>
                        <a:rPr lang="it-IT" b="0" i="1" dirty="0">
                          <a:solidFill>
                            <a:schemeClr val="bg1"/>
                          </a:solidFill>
                        </a:rPr>
                        <a:t>c</a:t>
                      </a:r>
                    </a:p>
                  </a:txBody>
                  <a:tcPr>
                    <a:solidFill>
                      <a:schemeClr val="accent3">
                        <a:lumMod val="40000"/>
                        <a:lumOff val="60000"/>
                      </a:schemeClr>
                    </a:solidFill>
                  </a:tcPr>
                </a:tc>
                <a:tc>
                  <a:txBody>
                    <a:bodyPr/>
                    <a:lstStyle/>
                    <a:p>
                      <a:pPr algn="ctr"/>
                      <a:r>
                        <a:rPr lang="it-IT" b="0" i="1" dirty="0">
                          <a:solidFill>
                            <a:schemeClr val="bg1"/>
                          </a:solidFill>
                        </a:rPr>
                        <a:t>d</a:t>
                      </a:r>
                    </a:p>
                  </a:txBody>
                  <a:tcPr>
                    <a:solidFill>
                      <a:schemeClr val="accent3">
                        <a:lumMod val="40000"/>
                        <a:lumOff val="60000"/>
                      </a:schemeClr>
                    </a:solidFill>
                  </a:tcPr>
                </a:tc>
                <a:tc>
                  <a:txBody>
                    <a:bodyPr/>
                    <a:lstStyle/>
                    <a:p>
                      <a:pPr algn="ctr"/>
                      <a:r>
                        <a:rPr lang="it-IT" b="0" i="1" dirty="0">
                          <a:solidFill>
                            <a:schemeClr val="tx1"/>
                          </a:solidFill>
                        </a:rPr>
                        <a:t>e</a:t>
                      </a:r>
                    </a:p>
                  </a:txBody>
                  <a:tcPr>
                    <a:noFill/>
                  </a:tcPr>
                </a:tc>
                <a:tc>
                  <a:txBody>
                    <a:bodyPr/>
                    <a:lstStyle/>
                    <a:p>
                      <a:pPr algn="ctr"/>
                      <a:r>
                        <a:rPr lang="it-IT" b="0" i="1" dirty="0">
                          <a:solidFill>
                            <a:schemeClr val="tx1"/>
                          </a:solidFill>
                        </a:rPr>
                        <a:t>f</a:t>
                      </a:r>
                    </a:p>
                  </a:txBody>
                  <a:tcPr>
                    <a:noFill/>
                  </a:tcPr>
                </a:tc>
                <a:tc>
                  <a:txBody>
                    <a:bodyPr/>
                    <a:lstStyle/>
                    <a:p>
                      <a:pPr algn="ctr"/>
                      <a:r>
                        <a:rPr lang="it-IT" b="0" i="1" dirty="0">
                          <a:solidFill>
                            <a:schemeClr val="tx1"/>
                          </a:solidFill>
                        </a:rPr>
                        <a:t>g</a:t>
                      </a:r>
                    </a:p>
                  </a:txBody>
                  <a:tcPr>
                    <a:noFill/>
                  </a:tcPr>
                </a:tc>
                <a:extLst>
                  <a:ext uri="{0D108BD9-81ED-4DB2-BD59-A6C34878D82A}">
                    <a16:rowId xmlns:a16="http://schemas.microsoft.com/office/drawing/2014/main" xmlns="" val="259345017"/>
                  </a:ext>
                </a:extLst>
              </a:tr>
              <a:tr h="370840">
                <a:tc>
                  <a:txBody>
                    <a:bodyPr/>
                    <a:lstStyle/>
                    <a:p>
                      <a:r>
                        <a:rPr lang="it-IT" b="1" dirty="0">
                          <a:solidFill>
                            <a:schemeClr val="tx1"/>
                          </a:solidFill>
                        </a:rPr>
                        <a:t>P2</a:t>
                      </a:r>
                    </a:p>
                  </a:txBody>
                  <a:tcPr>
                    <a:noFill/>
                  </a:tcPr>
                </a:tc>
                <a:tc>
                  <a:txBody>
                    <a:bodyPr/>
                    <a:lstStyle/>
                    <a:p>
                      <a:pPr algn="ctr"/>
                      <a:r>
                        <a:rPr lang="it-IT" b="0" i="1" dirty="0">
                          <a:solidFill>
                            <a:schemeClr val="tx1"/>
                          </a:solidFill>
                        </a:rPr>
                        <a:t>h</a:t>
                      </a:r>
                    </a:p>
                  </a:txBody>
                  <a:tcPr>
                    <a:noFill/>
                  </a:tcPr>
                </a:tc>
                <a:tc>
                  <a:txBody>
                    <a:bodyPr/>
                    <a:lstStyle/>
                    <a:p>
                      <a:pPr algn="ctr"/>
                      <a:r>
                        <a:rPr lang="it-IT" b="0" i="1" dirty="0">
                          <a:solidFill>
                            <a:schemeClr val="tx1"/>
                          </a:solidFill>
                        </a:rPr>
                        <a:t>i</a:t>
                      </a:r>
                    </a:p>
                  </a:txBody>
                  <a:tcPr>
                    <a:noFill/>
                  </a:tcPr>
                </a:tc>
                <a:tc>
                  <a:txBody>
                    <a:bodyPr/>
                    <a:lstStyle/>
                    <a:p>
                      <a:pPr algn="ctr"/>
                      <a:r>
                        <a:rPr lang="it-IT" b="0" i="1" dirty="0">
                          <a:solidFill>
                            <a:schemeClr val="tx1"/>
                          </a:solidFill>
                        </a:rPr>
                        <a:t>l</a:t>
                      </a:r>
                    </a:p>
                  </a:txBody>
                  <a:tcPr>
                    <a:noFill/>
                  </a:tcPr>
                </a:tc>
                <a:tc>
                  <a:txBody>
                    <a:bodyPr/>
                    <a:lstStyle/>
                    <a:p>
                      <a:pPr algn="ctr"/>
                      <a:r>
                        <a:rPr lang="it-IT" b="0" i="1" dirty="0">
                          <a:solidFill>
                            <a:schemeClr val="tx1"/>
                          </a:solidFill>
                        </a:rPr>
                        <a:t>m</a:t>
                      </a:r>
                    </a:p>
                  </a:txBody>
                  <a:tcPr>
                    <a:noFill/>
                  </a:tcPr>
                </a:tc>
                <a:tc>
                  <a:txBody>
                    <a:bodyPr/>
                    <a:lstStyle/>
                    <a:p>
                      <a:pPr algn="ctr"/>
                      <a:r>
                        <a:rPr lang="it-IT" b="0" i="1" dirty="0">
                          <a:solidFill>
                            <a:schemeClr val="bg1"/>
                          </a:solidFill>
                        </a:rPr>
                        <a:t>n</a:t>
                      </a:r>
                    </a:p>
                  </a:txBody>
                  <a:tcPr>
                    <a:solidFill>
                      <a:schemeClr val="accent3">
                        <a:lumMod val="40000"/>
                        <a:lumOff val="60000"/>
                      </a:schemeClr>
                    </a:solidFill>
                  </a:tcPr>
                </a:tc>
                <a:tc>
                  <a:txBody>
                    <a:bodyPr/>
                    <a:lstStyle/>
                    <a:p>
                      <a:pPr algn="ctr"/>
                      <a:r>
                        <a:rPr lang="it-IT" b="0" i="1" dirty="0">
                          <a:solidFill>
                            <a:schemeClr val="bg1"/>
                          </a:solidFill>
                        </a:rPr>
                        <a:t>o</a:t>
                      </a:r>
                    </a:p>
                  </a:txBody>
                  <a:tcPr>
                    <a:solidFill>
                      <a:schemeClr val="accent3">
                        <a:lumMod val="40000"/>
                        <a:lumOff val="60000"/>
                      </a:schemeClr>
                    </a:solidFill>
                  </a:tcPr>
                </a:tc>
                <a:tc>
                  <a:txBody>
                    <a:bodyPr/>
                    <a:lstStyle/>
                    <a:p>
                      <a:pPr algn="ctr"/>
                      <a:r>
                        <a:rPr lang="it-IT" b="0" i="1" dirty="0">
                          <a:solidFill>
                            <a:schemeClr val="bg1"/>
                          </a:solidFill>
                        </a:rPr>
                        <a:t>p</a:t>
                      </a:r>
                    </a:p>
                  </a:txBody>
                  <a:tcPr>
                    <a:solidFill>
                      <a:schemeClr val="accent3">
                        <a:lumMod val="40000"/>
                        <a:lumOff val="60000"/>
                      </a:schemeClr>
                    </a:solidFill>
                  </a:tcPr>
                </a:tc>
                <a:extLst>
                  <a:ext uri="{0D108BD9-81ED-4DB2-BD59-A6C34878D82A}">
                    <a16:rowId xmlns:a16="http://schemas.microsoft.com/office/drawing/2014/main" xmlns="" val="2536519014"/>
                  </a:ext>
                </a:extLst>
              </a:tr>
            </a:tbl>
          </a:graphicData>
        </a:graphic>
      </p:graphicFrame>
      <p:cxnSp>
        <p:nvCxnSpPr>
          <p:cNvPr id="26" name="Connettore 2 25">
            <a:extLst>
              <a:ext uri="{FF2B5EF4-FFF2-40B4-BE49-F238E27FC236}">
                <a16:creationId xmlns:a16="http://schemas.microsoft.com/office/drawing/2014/main" xmlns="" id="{504605D7-B004-C244-88E6-93FDB28D62C6}"/>
              </a:ext>
            </a:extLst>
          </p:cNvPr>
          <p:cNvCxnSpPr/>
          <p:nvPr/>
        </p:nvCxnSpPr>
        <p:spPr>
          <a:xfrm flipV="1">
            <a:off x="9273075" y="5828068"/>
            <a:ext cx="886924" cy="241428"/>
          </a:xfrm>
          <a:prstGeom prst="straightConnector1">
            <a:avLst/>
          </a:prstGeom>
          <a:ln w="57150">
            <a:solidFill>
              <a:schemeClr val="accent3">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27" name="Connettore 2 26">
            <a:extLst>
              <a:ext uri="{FF2B5EF4-FFF2-40B4-BE49-F238E27FC236}">
                <a16:creationId xmlns:a16="http://schemas.microsoft.com/office/drawing/2014/main" xmlns="" id="{5DCBC4F7-071B-084C-A869-AA53D4787C61}"/>
              </a:ext>
            </a:extLst>
          </p:cNvPr>
          <p:cNvCxnSpPr>
            <a:cxnSpLocks/>
          </p:cNvCxnSpPr>
          <p:nvPr/>
        </p:nvCxnSpPr>
        <p:spPr>
          <a:xfrm>
            <a:off x="9273075" y="6328320"/>
            <a:ext cx="886924" cy="241428"/>
          </a:xfrm>
          <a:prstGeom prst="straightConnector1">
            <a:avLst/>
          </a:prstGeom>
          <a:ln w="57150">
            <a:solidFill>
              <a:schemeClr val="accent3">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30" name="Rettangolo 29">
            <a:extLst>
              <a:ext uri="{FF2B5EF4-FFF2-40B4-BE49-F238E27FC236}">
                <a16:creationId xmlns:a16="http://schemas.microsoft.com/office/drawing/2014/main" xmlns="" id="{12DEE5A3-3DED-854B-BBFC-196E263B2668}"/>
              </a:ext>
            </a:extLst>
          </p:cNvPr>
          <p:cNvSpPr/>
          <p:nvPr/>
        </p:nvSpPr>
        <p:spPr>
          <a:xfrm>
            <a:off x="10406067" y="5643402"/>
            <a:ext cx="494046" cy="369332"/>
          </a:xfrm>
          <a:prstGeom prst="rect">
            <a:avLst/>
          </a:prstGeom>
        </p:spPr>
        <p:txBody>
          <a:bodyPr wrap="none">
            <a:spAutoFit/>
          </a:bodyPr>
          <a:lstStyle/>
          <a:p>
            <a:r>
              <a:rPr lang="en-GB" b="1" dirty="0"/>
              <a:t>C1</a:t>
            </a:r>
            <a:endParaRPr lang="en-GB" dirty="0"/>
          </a:p>
        </p:txBody>
      </p:sp>
      <p:sp>
        <p:nvSpPr>
          <p:cNvPr id="31" name="Rettangolo 30">
            <a:extLst>
              <a:ext uri="{FF2B5EF4-FFF2-40B4-BE49-F238E27FC236}">
                <a16:creationId xmlns:a16="http://schemas.microsoft.com/office/drawing/2014/main" xmlns="" id="{AD03A018-CC0F-9D44-8A02-755387DD0156}"/>
              </a:ext>
            </a:extLst>
          </p:cNvPr>
          <p:cNvSpPr/>
          <p:nvPr/>
        </p:nvSpPr>
        <p:spPr>
          <a:xfrm>
            <a:off x="10406067" y="6385082"/>
            <a:ext cx="494046" cy="369332"/>
          </a:xfrm>
          <a:prstGeom prst="rect">
            <a:avLst/>
          </a:prstGeom>
        </p:spPr>
        <p:txBody>
          <a:bodyPr wrap="none">
            <a:spAutoFit/>
          </a:bodyPr>
          <a:lstStyle/>
          <a:p>
            <a:r>
              <a:rPr lang="en-GB" b="1" dirty="0"/>
              <a:t>C2</a:t>
            </a:r>
            <a:endParaRPr lang="en-GB" dirty="0"/>
          </a:p>
        </p:txBody>
      </p:sp>
    </p:spTree>
    <p:extLst>
      <p:ext uri="{BB962C8B-B14F-4D97-AF65-F5344CB8AC3E}">
        <p14:creationId xmlns:p14="http://schemas.microsoft.com/office/powerpoint/2010/main" val="367950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Genetic algorithm</a:t>
            </a:r>
          </a:p>
        </p:txBody>
      </p:sp>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85800" y="2194561"/>
            <a:ext cx="10820400" cy="585892"/>
          </a:xfrm>
        </p:spPr>
        <p:txBody>
          <a:bodyPr>
            <a:normAutofit/>
          </a:bodyPr>
          <a:lstStyle/>
          <a:p>
            <a:pPr marL="0" indent="0">
              <a:buNone/>
            </a:pPr>
            <a:r>
              <a:rPr lang="en-GB" b="1" i="1" u="sng" dirty="0"/>
              <a:t>Mutation:</a:t>
            </a:r>
            <a:r>
              <a:rPr lang="en-GB" i="1" dirty="0"/>
              <a:t> alter the value of a gene due to some random distribution</a:t>
            </a:r>
            <a:endParaRPr lang="en-GB" b="1" i="1" u="sng" dirty="0"/>
          </a:p>
          <a:p>
            <a:pPr marL="0" indent="0">
              <a:buNone/>
            </a:pPr>
            <a:endParaRPr lang="en-GB" i="1" u="sng" dirty="0"/>
          </a:p>
        </p:txBody>
      </p:sp>
      <p:graphicFrame>
        <p:nvGraphicFramePr>
          <p:cNvPr id="24" name="Tabella 23">
            <a:extLst>
              <a:ext uri="{FF2B5EF4-FFF2-40B4-BE49-F238E27FC236}">
                <a16:creationId xmlns:a16="http://schemas.microsoft.com/office/drawing/2014/main" xmlns="" id="{739A466F-1566-5140-A7E9-098E3B02A36C}"/>
              </a:ext>
            </a:extLst>
          </p:cNvPr>
          <p:cNvGraphicFramePr>
            <a:graphicFrameLocks noGrp="1"/>
          </p:cNvGraphicFramePr>
          <p:nvPr>
            <p:extLst>
              <p:ext uri="{D42A27DB-BD31-4B8C-83A1-F6EECF244321}">
                <p14:modId xmlns:p14="http://schemas.microsoft.com/office/powerpoint/2010/main" val="3922856799"/>
              </p:ext>
            </p:extLst>
          </p:nvPr>
        </p:nvGraphicFramePr>
        <p:xfrm>
          <a:off x="2032000" y="3058160"/>
          <a:ext cx="8128000" cy="741680"/>
        </p:xfrm>
        <a:graphic>
          <a:graphicData uri="http://schemas.openxmlformats.org/drawingml/2006/table">
            <a:tbl>
              <a:tblPr bandRow="1">
                <a:tableStyleId>{5C22544A-7EE6-4342-B048-85BDC9FD1C3A}</a:tableStyleId>
              </a:tblPr>
              <a:tblGrid>
                <a:gridCol w="1016000">
                  <a:extLst>
                    <a:ext uri="{9D8B030D-6E8A-4147-A177-3AD203B41FA5}">
                      <a16:colId xmlns:a16="http://schemas.microsoft.com/office/drawing/2014/main" xmlns="" val="892998998"/>
                    </a:ext>
                  </a:extLst>
                </a:gridCol>
                <a:gridCol w="1016000">
                  <a:extLst>
                    <a:ext uri="{9D8B030D-6E8A-4147-A177-3AD203B41FA5}">
                      <a16:colId xmlns:a16="http://schemas.microsoft.com/office/drawing/2014/main" xmlns="" val="1561919778"/>
                    </a:ext>
                  </a:extLst>
                </a:gridCol>
                <a:gridCol w="1016000">
                  <a:extLst>
                    <a:ext uri="{9D8B030D-6E8A-4147-A177-3AD203B41FA5}">
                      <a16:colId xmlns:a16="http://schemas.microsoft.com/office/drawing/2014/main" xmlns="" val="1053449967"/>
                    </a:ext>
                  </a:extLst>
                </a:gridCol>
                <a:gridCol w="1016000">
                  <a:extLst>
                    <a:ext uri="{9D8B030D-6E8A-4147-A177-3AD203B41FA5}">
                      <a16:colId xmlns:a16="http://schemas.microsoft.com/office/drawing/2014/main" xmlns="" val="3628151064"/>
                    </a:ext>
                  </a:extLst>
                </a:gridCol>
                <a:gridCol w="1016000">
                  <a:extLst>
                    <a:ext uri="{9D8B030D-6E8A-4147-A177-3AD203B41FA5}">
                      <a16:colId xmlns:a16="http://schemas.microsoft.com/office/drawing/2014/main" xmlns="" val="4000945757"/>
                    </a:ext>
                  </a:extLst>
                </a:gridCol>
                <a:gridCol w="1016000">
                  <a:extLst>
                    <a:ext uri="{9D8B030D-6E8A-4147-A177-3AD203B41FA5}">
                      <a16:colId xmlns:a16="http://schemas.microsoft.com/office/drawing/2014/main" xmlns="" val="1966217777"/>
                    </a:ext>
                  </a:extLst>
                </a:gridCol>
                <a:gridCol w="1016000">
                  <a:extLst>
                    <a:ext uri="{9D8B030D-6E8A-4147-A177-3AD203B41FA5}">
                      <a16:colId xmlns:a16="http://schemas.microsoft.com/office/drawing/2014/main" xmlns="" val="3762717489"/>
                    </a:ext>
                  </a:extLst>
                </a:gridCol>
                <a:gridCol w="1016000">
                  <a:extLst>
                    <a:ext uri="{9D8B030D-6E8A-4147-A177-3AD203B41FA5}">
                      <a16:colId xmlns:a16="http://schemas.microsoft.com/office/drawing/2014/main" xmlns="" val="3240012532"/>
                    </a:ext>
                  </a:extLst>
                </a:gridCol>
              </a:tblGrid>
              <a:tr h="370840">
                <a:tc>
                  <a:txBody>
                    <a:bodyPr/>
                    <a:lstStyle/>
                    <a:p>
                      <a:endParaRPr lang="it-IT" b="1" dirty="0">
                        <a:solidFill>
                          <a:schemeClr val="tx1"/>
                        </a:solidFill>
                      </a:endParaRPr>
                    </a:p>
                  </a:txBody>
                  <a:tcPr>
                    <a:noFill/>
                  </a:tcPr>
                </a:tc>
                <a:tc>
                  <a:txBody>
                    <a:bodyPr/>
                    <a:lstStyle/>
                    <a:p>
                      <a:pPr algn="ctr"/>
                      <a:r>
                        <a:rPr lang="it-IT" b="1" i="1" dirty="0">
                          <a:solidFill>
                            <a:schemeClr val="tx1"/>
                          </a:solidFill>
                        </a:rPr>
                        <a:t>a</a:t>
                      </a:r>
                    </a:p>
                  </a:txBody>
                  <a:tcPr>
                    <a:noFill/>
                  </a:tcPr>
                </a:tc>
                <a:tc>
                  <a:txBody>
                    <a:bodyPr/>
                    <a:lstStyle/>
                    <a:p>
                      <a:pPr algn="ctr"/>
                      <a:r>
                        <a:rPr lang="it-IT" b="1" i="1" dirty="0">
                          <a:solidFill>
                            <a:schemeClr val="tx1"/>
                          </a:solidFill>
                        </a:rPr>
                        <a:t>b</a:t>
                      </a:r>
                    </a:p>
                  </a:txBody>
                  <a:tcPr>
                    <a:noFill/>
                  </a:tcPr>
                </a:tc>
                <a:tc>
                  <a:txBody>
                    <a:bodyPr/>
                    <a:lstStyle/>
                    <a:p>
                      <a:pPr algn="ctr"/>
                      <a:r>
                        <a:rPr lang="it-IT" b="1" i="1" dirty="0">
                          <a:solidFill>
                            <a:schemeClr val="tx1"/>
                          </a:solidFill>
                        </a:rPr>
                        <a:t>c</a:t>
                      </a:r>
                    </a:p>
                  </a:txBody>
                  <a:tcPr>
                    <a:noFill/>
                  </a:tcPr>
                </a:tc>
                <a:tc>
                  <a:txBody>
                    <a:bodyPr/>
                    <a:lstStyle/>
                    <a:p>
                      <a:pPr algn="ctr"/>
                      <a:r>
                        <a:rPr lang="it-IT" b="1" i="1" dirty="0">
                          <a:solidFill>
                            <a:schemeClr val="tx1"/>
                          </a:solidFill>
                        </a:rPr>
                        <a:t>d</a:t>
                      </a:r>
                    </a:p>
                  </a:txBody>
                  <a:tcPr>
                    <a:noFill/>
                  </a:tcPr>
                </a:tc>
                <a:tc>
                  <a:txBody>
                    <a:bodyPr/>
                    <a:lstStyle/>
                    <a:p>
                      <a:pPr algn="ctr"/>
                      <a:r>
                        <a:rPr lang="it-IT" b="1" i="1" dirty="0">
                          <a:solidFill>
                            <a:schemeClr val="tx1"/>
                          </a:solidFill>
                        </a:rPr>
                        <a:t>e</a:t>
                      </a:r>
                    </a:p>
                  </a:txBody>
                  <a:tcPr>
                    <a:noFill/>
                  </a:tcPr>
                </a:tc>
                <a:tc>
                  <a:txBody>
                    <a:bodyPr/>
                    <a:lstStyle/>
                    <a:p>
                      <a:pPr algn="ctr"/>
                      <a:r>
                        <a:rPr lang="it-IT" b="1" i="1" dirty="0">
                          <a:solidFill>
                            <a:schemeClr val="tx1"/>
                          </a:solidFill>
                        </a:rPr>
                        <a:t>f</a:t>
                      </a:r>
                    </a:p>
                  </a:txBody>
                  <a:tcPr>
                    <a:noFill/>
                  </a:tcPr>
                </a:tc>
                <a:tc>
                  <a:txBody>
                    <a:bodyPr/>
                    <a:lstStyle/>
                    <a:p>
                      <a:pPr algn="ctr"/>
                      <a:r>
                        <a:rPr lang="it-IT" b="1" i="1" dirty="0">
                          <a:solidFill>
                            <a:schemeClr val="tx1"/>
                          </a:solidFill>
                        </a:rPr>
                        <a:t>g</a:t>
                      </a:r>
                    </a:p>
                  </a:txBody>
                  <a:tcPr>
                    <a:noFill/>
                  </a:tcPr>
                </a:tc>
                <a:extLst>
                  <a:ext uri="{0D108BD9-81ED-4DB2-BD59-A6C34878D82A}">
                    <a16:rowId xmlns:a16="http://schemas.microsoft.com/office/drawing/2014/main" xmlns="" val="259345017"/>
                  </a:ext>
                </a:extLst>
              </a:tr>
              <a:tr h="370840">
                <a:tc>
                  <a:txBody>
                    <a:bodyPr/>
                    <a:lstStyle/>
                    <a:p>
                      <a:r>
                        <a:rPr lang="it-IT" b="1" dirty="0">
                          <a:solidFill>
                            <a:schemeClr val="tx1"/>
                          </a:solidFill>
                        </a:rPr>
                        <a:t>C</a:t>
                      </a:r>
                    </a:p>
                  </a:txBody>
                  <a:tcPr>
                    <a:noFill/>
                  </a:tcPr>
                </a:tc>
                <a:tc>
                  <a:txBody>
                    <a:bodyPr/>
                    <a:lstStyle/>
                    <a:p>
                      <a:pPr algn="ctr"/>
                      <a:r>
                        <a:rPr lang="it-IT" b="0" i="1" dirty="0">
                          <a:solidFill>
                            <a:schemeClr val="tx1"/>
                          </a:solidFill>
                        </a:rPr>
                        <a:t>5</a:t>
                      </a:r>
                    </a:p>
                  </a:txBody>
                  <a:tcPr>
                    <a:noFill/>
                  </a:tcPr>
                </a:tc>
                <a:tc>
                  <a:txBody>
                    <a:bodyPr/>
                    <a:lstStyle/>
                    <a:p>
                      <a:pPr algn="ctr"/>
                      <a:r>
                        <a:rPr lang="it-IT" b="0" i="1" dirty="0">
                          <a:solidFill>
                            <a:schemeClr val="tx1"/>
                          </a:solidFill>
                        </a:rPr>
                        <a:t>3</a:t>
                      </a:r>
                    </a:p>
                  </a:txBody>
                  <a:tcPr>
                    <a:noFill/>
                  </a:tcPr>
                </a:tc>
                <a:tc>
                  <a:txBody>
                    <a:bodyPr/>
                    <a:lstStyle/>
                    <a:p>
                      <a:pPr algn="ctr"/>
                      <a:r>
                        <a:rPr lang="it-IT" b="0" i="1" dirty="0">
                          <a:solidFill>
                            <a:schemeClr val="tx1"/>
                          </a:solidFill>
                        </a:rPr>
                        <a:t>12</a:t>
                      </a:r>
                    </a:p>
                  </a:txBody>
                  <a:tcPr>
                    <a:noFill/>
                  </a:tcPr>
                </a:tc>
                <a:tc>
                  <a:txBody>
                    <a:bodyPr/>
                    <a:lstStyle/>
                    <a:p>
                      <a:pPr algn="ctr"/>
                      <a:r>
                        <a:rPr lang="it-IT" b="0" i="1" dirty="0">
                          <a:solidFill>
                            <a:schemeClr val="tx1"/>
                          </a:solidFill>
                        </a:rPr>
                        <a:t>4</a:t>
                      </a:r>
                    </a:p>
                  </a:txBody>
                  <a:tcPr>
                    <a:noFill/>
                  </a:tcPr>
                </a:tc>
                <a:tc>
                  <a:txBody>
                    <a:bodyPr/>
                    <a:lstStyle/>
                    <a:p>
                      <a:pPr algn="ctr"/>
                      <a:r>
                        <a:rPr lang="it-IT" b="0" i="1" dirty="0">
                          <a:solidFill>
                            <a:schemeClr val="tx1"/>
                          </a:solidFill>
                        </a:rPr>
                        <a:t>0</a:t>
                      </a:r>
                    </a:p>
                  </a:txBody>
                  <a:tcPr>
                    <a:noFill/>
                  </a:tcPr>
                </a:tc>
                <a:tc>
                  <a:txBody>
                    <a:bodyPr/>
                    <a:lstStyle/>
                    <a:p>
                      <a:pPr algn="ctr"/>
                      <a:r>
                        <a:rPr lang="it-IT" b="0" i="1" dirty="0">
                          <a:solidFill>
                            <a:schemeClr val="tx1"/>
                          </a:solidFill>
                        </a:rPr>
                        <a:t>5</a:t>
                      </a:r>
                    </a:p>
                  </a:txBody>
                  <a:tcPr>
                    <a:noFill/>
                  </a:tcPr>
                </a:tc>
                <a:tc>
                  <a:txBody>
                    <a:bodyPr/>
                    <a:lstStyle/>
                    <a:p>
                      <a:pPr algn="ctr"/>
                      <a:r>
                        <a:rPr lang="it-IT" b="0" i="1" dirty="0">
                          <a:solidFill>
                            <a:schemeClr val="tx1"/>
                          </a:solidFill>
                        </a:rPr>
                        <a:t>17</a:t>
                      </a:r>
                    </a:p>
                  </a:txBody>
                  <a:tcPr>
                    <a:noFill/>
                  </a:tcPr>
                </a:tc>
                <a:extLst>
                  <a:ext uri="{0D108BD9-81ED-4DB2-BD59-A6C34878D82A}">
                    <a16:rowId xmlns:a16="http://schemas.microsoft.com/office/drawing/2014/main" xmlns="" val="2536519014"/>
                  </a:ext>
                </a:extLst>
              </a:tr>
            </a:tbl>
          </a:graphicData>
        </a:graphic>
      </p:graphicFrame>
      <p:sp>
        <p:nvSpPr>
          <p:cNvPr id="5" name="Ovale 4">
            <a:extLst>
              <a:ext uri="{FF2B5EF4-FFF2-40B4-BE49-F238E27FC236}">
                <a16:creationId xmlns:a16="http://schemas.microsoft.com/office/drawing/2014/main" xmlns="" id="{9EE09047-9BBD-E340-A72F-A5D8DF871AC2}"/>
              </a:ext>
            </a:extLst>
          </p:cNvPr>
          <p:cNvSpPr/>
          <p:nvPr/>
        </p:nvSpPr>
        <p:spPr>
          <a:xfrm>
            <a:off x="6109253" y="2924754"/>
            <a:ext cx="993914" cy="99833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Connettore 2 6">
            <a:extLst>
              <a:ext uri="{FF2B5EF4-FFF2-40B4-BE49-F238E27FC236}">
                <a16:creationId xmlns:a16="http://schemas.microsoft.com/office/drawing/2014/main" xmlns="" id="{ACC2F994-7CC3-4A4A-9F39-8445965E798B}"/>
              </a:ext>
            </a:extLst>
          </p:cNvPr>
          <p:cNvCxnSpPr>
            <a:cxnSpLocks/>
          </p:cNvCxnSpPr>
          <p:nvPr/>
        </p:nvCxnSpPr>
        <p:spPr>
          <a:xfrm>
            <a:off x="6606210" y="4108175"/>
            <a:ext cx="0" cy="8675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Tabella 24">
            <a:extLst>
              <a:ext uri="{FF2B5EF4-FFF2-40B4-BE49-F238E27FC236}">
                <a16:creationId xmlns:a16="http://schemas.microsoft.com/office/drawing/2014/main" xmlns="" id="{DA64B714-E3B1-3247-84C1-C93F80671736}"/>
              </a:ext>
            </a:extLst>
          </p:cNvPr>
          <p:cNvGraphicFramePr>
            <a:graphicFrameLocks noGrp="1"/>
          </p:cNvGraphicFramePr>
          <p:nvPr>
            <p:extLst>
              <p:ext uri="{D42A27DB-BD31-4B8C-83A1-F6EECF244321}">
                <p14:modId xmlns:p14="http://schemas.microsoft.com/office/powerpoint/2010/main" val="4128558217"/>
              </p:ext>
            </p:extLst>
          </p:nvPr>
        </p:nvGraphicFramePr>
        <p:xfrm>
          <a:off x="2032000" y="5118274"/>
          <a:ext cx="8128000" cy="741680"/>
        </p:xfrm>
        <a:graphic>
          <a:graphicData uri="http://schemas.openxmlformats.org/drawingml/2006/table">
            <a:tbl>
              <a:tblPr bandRow="1">
                <a:tableStyleId>{5C22544A-7EE6-4342-B048-85BDC9FD1C3A}</a:tableStyleId>
              </a:tblPr>
              <a:tblGrid>
                <a:gridCol w="1016000">
                  <a:extLst>
                    <a:ext uri="{9D8B030D-6E8A-4147-A177-3AD203B41FA5}">
                      <a16:colId xmlns:a16="http://schemas.microsoft.com/office/drawing/2014/main" xmlns="" val="892998998"/>
                    </a:ext>
                  </a:extLst>
                </a:gridCol>
                <a:gridCol w="1016000">
                  <a:extLst>
                    <a:ext uri="{9D8B030D-6E8A-4147-A177-3AD203B41FA5}">
                      <a16:colId xmlns:a16="http://schemas.microsoft.com/office/drawing/2014/main" xmlns="" val="1561919778"/>
                    </a:ext>
                  </a:extLst>
                </a:gridCol>
                <a:gridCol w="1016000">
                  <a:extLst>
                    <a:ext uri="{9D8B030D-6E8A-4147-A177-3AD203B41FA5}">
                      <a16:colId xmlns:a16="http://schemas.microsoft.com/office/drawing/2014/main" xmlns="" val="1053449967"/>
                    </a:ext>
                  </a:extLst>
                </a:gridCol>
                <a:gridCol w="1016000">
                  <a:extLst>
                    <a:ext uri="{9D8B030D-6E8A-4147-A177-3AD203B41FA5}">
                      <a16:colId xmlns:a16="http://schemas.microsoft.com/office/drawing/2014/main" xmlns="" val="3628151064"/>
                    </a:ext>
                  </a:extLst>
                </a:gridCol>
                <a:gridCol w="1016000">
                  <a:extLst>
                    <a:ext uri="{9D8B030D-6E8A-4147-A177-3AD203B41FA5}">
                      <a16:colId xmlns:a16="http://schemas.microsoft.com/office/drawing/2014/main" xmlns="" val="4000945757"/>
                    </a:ext>
                  </a:extLst>
                </a:gridCol>
                <a:gridCol w="1016000">
                  <a:extLst>
                    <a:ext uri="{9D8B030D-6E8A-4147-A177-3AD203B41FA5}">
                      <a16:colId xmlns:a16="http://schemas.microsoft.com/office/drawing/2014/main" xmlns="" val="1966217777"/>
                    </a:ext>
                  </a:extLst>
                </a:gridCol>
                <a:gridCol w="1016000">
                  <a:extLst>
                    <a:ext uri="{9D8B030D-6E8A-4147-A177-3AD203B41FA5}">
                      <a16:colId xmlns:a16="http://schemas.microsoft.com/office/drawing/2014/main" xmlns="" val="3762717489"/>
                    </a:ext>
                  </a:extLst>
                </a:gridCol>
                <a:gridCol w="1016000">
                  <a:extLst>
                    <a:ext uri="{9D8B030D-6E8A-4147-A177-3AD203B41FA5}">
                      <a16:colId xmlns:a16="http://schemas.microsoft.com/office/drawing/2014/main" xmlns="" val="3240012532"/>
                    </a:ext>
                  </a:extLst>
                </a:gridCol>
              </a:tblGrid>
              <a:tr h="370840">
                <a:tc>
                  <a:txBody>
                    <a:bodyPr/>
                    <a:lstStyle/>
                    <a:p>
                      <a:endParaRPr lang="it-IT" b="1" dirty="0">
                        <a:solidFill>
                          <a:schemeClr val="tx1"/>
                        </a:solidFill>
                      </a:endParaRPr>
                    </a:p>
                  </a:txBody>
                  <a:tcPr>
                    <a:noFill/>
                  </a:tcPr>
                </a:tc>
                <a:tc>
                  <a:txBody>
                    <a:bodyPr/>
                    <a:lstStyle/>
                    <a:p>
                      <a:pPr algn="ctr"/>
                      <a:r>
                        <a:rPr lang="it-IT" b="1" i="1" dirty="0">
                          <a:solidFill>
                            <a:schemeClr val="tx1"/>
                          </a:solidFill>
                        </a:rPr>
                        <a:t>a</a:t>
                      </a:r>
                    </a:p>
                  </a:txBody>
                  <a:tcPr>
                    <a:noFill/>
                  </a:tcPr>
                </a:tc>
                <a:tc>
                  <a:txBody>
                    <a:bodyPr/>
                    <a:lstStyle/>
                    <a:p>
                      <a:pPr algn="ctr"/>
                      <a:r>
                        <a:rPr lang="it-IT" b="1" i="1" dirty="0">
                          <a:solidFill>
                            <a:schemeClr val="tx1"/>
                          </a:solidFill>
                        </a:rPr>
                        <a:t>b</a:t>
                      </a:r>
                    </a:p>
                  </a:txBody>
                  <a:tcPr>
                    <a:noFill/>
                  </a:tcPr>
                </a:tc>
                <a:tc>
                  <a:txBody>
                    <a:bodyPr/>
                    <a:lstStyle/>
                    <a:p>
                      <a:pPr algn="ctr"/>
                      <a:r>
                        <a:rPr lang="it-IT" b="1" i="1" dirty="0">
                          <a:solidFill>
                            <a:schemeClr val="tx1"/>
                          </a:solidFill>
                        </a:rPr>
                        <a:t>c</a:t>
                      </a:r>
                    </a:p>
                  </a:txBody>
                  <a:tcPr>
                    <a:noFill/>
                  </a:tcPr>
                </a:tc>
                <a:tc>
                  <a:txBody>
                    <a:bodyPr/>
                    <a:lstStyle/>
                    <a:p>
                      <a:pPr algn="ctr"/>
                      <a:r>
                        <a:rPr lang="it-IT" b="1" i="1" dirty="0">
                          <a:solidFill>
                            <a:srgbClr val="FF0000"/>
                          </a:solidFill>
                        </a:rPr>
                        <a:t>d</a:t>
                      </a:r>
                    </a:p>
                  </a:txBody>
                  <a:tcPr>
                    <a:noFill/>
                  </a:tcPr>
                </a:tc>
                <a:tc>
                  <a:txBody>
                    <a:bodyPr/>
                    <a:lstStyle/>
                    <a:p>
                      <a:pPr algn="ctr"/>
                      <a:r>
                        <a:rPr lang="it-IT" b="1" i="1" dirty="0">
                          <a:solidFill>
                            <a:schemeClr val="tx1"/>
                          </a:solidFill>
                        </a:rPr>
                        <a:t>e</a:t>
                      </a:r>
                    </a:p>
                  </a:txBody>
                  <a:tcPr>
                    <a:noFill/>
                  </a:tcPr>
                </a:tc>
                <a:tc>
                  <a:txBody>
                    <a:bodyPr/>
                    <a:lstStyle/>
                    <a:p>
                      <a:pPr algn="ctr"/>
                      <a:r>
                        <a:rPr lang="it-IT" b="1" i="1" dirty="0">
                          <a:solidFill>
                            <a:schemeClr val="tx1"/>
                          </a:solidFill>
                        </a:rPr>
                        <a:t>f</a:t>
                      </a:r>
                    </a:p>
                  </a:txBody>
                  <a:tcPr>
                    <a:noFill/>
                  </a:tcPr>
                </a:tc>
                <a:tc>
                  <a:txBody>
                    <a:bodyPr/>
                    <a:lstStyle/>
                    <a:p>
                      <a:pPr algn="ctr"/>
                      <a:r>
                        <a:rPr lang="it-IT" b="1" i="1" dirty="0">
                          <a:solidFill>
                            <a:schemeClr val="tx1"/>
                          </a:solidFill>
                        </a:rPr>
                        <a:t>g</a:t>
                      </a:r>
                    </a:p>
                  </a:txBody>
                  <a:tcPr>
                    <a:noFill/>
                  </a:tcPr>
                </a:tc>
                <a:extLst>
                  <a:ext uri="{0D108BD9-81ED-4DB2-BD59-A6C34878D82A}">
                    <a16:rowId xmlns:a16="http://schemas.microsoft.com/office/drawing/2014/main" xmlns="" val="259345017"/>
                  </a:ext>
                </a:extLst>
              </a:tr>
              <a:tr h="370840">
                <a:tc>
                  <a:txBody>
                    <a:bodyPr/>
                    <a:lstStyle/>
                    <a:p>
                      <a:r>
                        <a:rPr lang="it-IT" b="1" dirty="0">
                          <a:solidFill>
                            <a:schemeClr val="tx1"/>
                          </a:solidFill>
                        </a:rPr>
                        <a:t>C</a:t>
                      </a:r>
                    </a:p>
                  </a:txBody>
                  <a:tcPr>
                    <a:noFill/>
                  </a:tcPr>
                </a:tc>
                <a:tc>
                  <a:txBody>
                    <a:bodyPr/>
                    <a:lstStyle/>
                    <a:p>
                      <a:pPr algn="ctr"/>
                      <a:r>
                        <a:rPr lang="it-IT" b="0" i="1" dirty="0">
                          <a:solidFill>
                            <a:schemeClr val="tx1"/>
                          </a:solidFill>
                        </a:rPr>
                        <a:t>5</a:t>
                      </a:r>
                    </a:p>
                  </a:txBody>
                  <a:tcPr>
                    <a:noFill/>
                  </a:tcPr>
                </a:tc>
                <a:tc>
                  <a:txBody>
                    <a:bodyPr/>
                    <a:lstStyle/>
                    <a:p>
                      <a:pPr algn="ctr"/>
                      <a:r>
                        <a:rPr lang="it-IT" b="0" i="1" dirty="0">
                          <a:solidFill>
                            <a:schemeClr val="tx1"/>
                          </a:solidFill>
                        </a:rPr>
                        <a:t>3</a:t>
                      </a:r>
                    </a:p>
                  </a:txBody>
                  <a:tcPr>
                    <a:noFill/>
                  </a:tcPr>
                </a:tc>
                <a:tc>
                  <a:txBody>
                    <a:bodyPr/>
                    <a:lstStyle/>
                    <a:p>
                      <a:pPr algn="ctr"/>
                      <a:r>
                        <a:rPr lang="it-IT" b="0" i="1" dirty="0">
                          <a:solidFill>
                            <a:schemeClr val="tx1"/>
                          </a:solidFill>
                        </a:rPr>
                        <a:t>12</a:t>
                      </a:r>
                    </a:p>
                  </a:txBody>
                  <a:tcPr>
                    <a:noFill/>
                  </a:tcPr>
                </a:tc>
                <a:tc>
                  <a:txBody>
                    <a:bodyPr/>
                    <a:lstStyle/>
                    <a:p>
                      <a:pPr algn="ctr"/>
                      <a:r>
                        <a:rPr lang="it-IT" b="0" i="1" dirty="0">
                          <a:solidFill>
                            <a:srgbClr val="FF0000"/>
                          </a:solidFill>
                        </a:rPr>
                        <a:t>8</a:t>
                      </a:r>
                    </a:p>
                  </a:txBody>
                  <a:tcPr>
                    <a:noFill/>
                  </a:tcPr>
                </a:tc>
                <a:tc>
                  <a:txBody>
                    <a:bodyPr/>
                    <a:lstStyle/>
                    <a:p>
                      <a:pPr algn="ctr"/>
                      <a:r>
                        <a:rPr lang="it-IT" b="0" i="1" dirty="0">
                          <a:solidFill>
                            <a:schemeClr val="tx1"/>
                          </a:solidFill>
                        </a:rPr>
                        <a:t>0</a:t>
                      </a:r>
                    </a:p>
                  </a:txBody>
                  <a:tcPr>
                    <a:noFill/>
                  </a:tcPr>
                </a:tc>
                <a:tc>
                  <a:txBody>
                    <a:bodyPr/>
                    <a:lstStyle/>
                    <a:p>
                      <a:pPr algn="ctr"/>
                      <a:r>
                        <a:rPr lang="it-IT" b="0" i="1" dirty="0">
                          <a:solidFill>
                            <a:schemeClr val="tx1"/>
                          </a:solidFill>
                        </a:rPr>
                        <a:t>5</a:t>
                      </a:r>
                    </a:p>
                  </a:txBody>
                  <a:tcPr>
                    <a:noFill/>
                  </a:tcPr>
                </a:tc>
                <a:tc>
                  <a:txBody>
                    <a:bodyPr/>
                    <a:lstStyle/>
                    <a:p>
                      <a:pPr algn="ctr"/>
                      <a:r>
                        <a:rPr lang="it-IT" b="0" i="1" dirty="0">
                          <a:solidFill>
                            <a:schemeClr val="tx1"/>
                          </a:solidFill>
                        </a:rPr>
                        <a:t>17</a:t>
                      </a:r>
                    </a:p>
                  </a:txBody>
                  <a:tcPr>
                    <a:noFill/>
                  </a:tcPr>
                </a:tc>
                <a:extLst>
                  <a:ext uri="{0D108BD9-81ED-4DB2-BD59-A6C34878D82A}">
                    <a16:rowId xmlns:a16="http://schemas.microsoft.com/office/drawing/2014/main" xmlns="" val="2536519014"/>
                  </a:ext>
                </a:extLst>
              </a:tr>
            </a:tbl>
          </a:graphicData>
        </a:graphic>
      </p:graphicFrame>
      <p:sp>
        <p:nvSpPr>
          <p:cNvPr id="8" name="Segnaposto contenuto 2">
            <a:extLst>
              <a:ext uri="{FF2B5EF4-FFF2-40B4-BE49-F238E27FC236}">
                <a16:creationId xmlns:a16="http://schemas.microsoft.com/office/drawing/2014/main" xmlns="" id="{507D5811-40AF-8E42-B1B8-CD98BC1CAF57}"/>
              </a:ext>
            </a:extLst>
          </p:cNvPr>
          <p:cNvSpPr txBox="1">
            <a:spLocks/>
          </p:cNvSpPr>
          <p:nvPr/>
        </p:nvSpPr>
        <p:spPr>
          <a:xfrm>
            <a:off x="6792127" y="4129798"/>
            <a:ext cx="4323178" cy="85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sz="2000" dirty="0"/>
              <a:t>The choice of the distribution is </a:t>
            </a:r>
            <a:r>
              <a:rPr lang="en-GB" sz="2000" b="1" dirty="0"/>
              <a:t>very important</a:t>
            </a:r>
            <a:endParaRPr lang="en-GB" sz="2000" dirty="0"/>
          </a:p>
        </p:txBody>
      </p:sp>
      <p:pic>
        <p:nvPicPr>
          <p:cNvPr id="6" name="Immagine 5">
            <a:extLst>
              <a:ext uri="{FF2B5EF4-FFF2-40B4-BE49-F238E27FC236}">
                <a16:creationId xmlns:a16="http://schemas.microsoft.com/office/drawing/2014/main" xmlns="" id="{63E9B533-9F40-427C-9815-70879D21D39A}"/>
              </a:ext>
            </a:extLst>
          </p:cNvPr>
          <p:cNvPicPr>
            <a:picLocks noChangeAspect="1"/>
          </p:cNvPicPr>
          <p:nvPr/>
        </p:nvPicPr>
        <p:blipFill>
          <a:blip r:embed="rId2"/>
          <a:stretch>
            <a:fillRect/>
          </a:stretch>
        </p:blipFill>
        <p:spPr>
          <a:xfrm>
            <a:off x="2783587" y="2383156"/>
            <a:ext cx="6549366" cy="4076980"/>
          </a:xfrm>
          <a:prstGeom prst="rect">
            <a:avLst/>
          </a:prstGeom>
          <a:ln>
            <a:solidFill>
              <a:schemeClr val="tx1"/>
            </a:solidFill>
          </a:ln>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xmlns="" id="{B4A986ED-5E3E-4BF7-BD2C-8AC9F2C92E36}"/>
                  </a:ext>
                </a:extLst>
              </p:cNvPr>
              <p:cNvSpPr txBox="1"/>
              <p:nvPr/>
            </p:nvSpPr>
            <p:spPr>
              <a:xfrm>
                <a:off x="8901112" y="5816628"/>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𝑑</m:t>
                      </m:r>
                    </m:oMath>
                  </m:oMathPara>
                </a14:m>
                <a:endParaRPr lang="en-GB" dirty="0"/>
              </a:p>
            </p:txBody>
          </p:sp>
        </mc:Choice>
        <mc:Fallback xmlns="">
          <p:sp>
            <p:nvSpPr>
              <p:cNvPr id="9" name="CasellaDiTesto 8">
                <a:extLst>
                  <a:ext uri="{FF2B5EF4-FFF2-40B4-BE49-F238E27FC236}">
                    <a16:creationId xmlns:a16="http://schemas.microsoft.com/office/drawing/2014/main" id="{B4A986ED-5E3E-4BF7-BD2C-8AC9F2C92E36}"/>
                  </a:ext>
                </a:extLst>
              </p:cNvPr>
              <p:cNvSpPr txBox="1">
                <a:spLocks noRot="1" noChangeAspect="1" noMove="1" noResize="1" noEditPoints="1" noAdjustHandles="1" noChangeArrowheads="1" noChangeShapeType="1" noTextEdit="1"/>
              </p:cNvSpPr>
              <p:nvPr/>
            </p:nvSpPr>
            <p:spPr>
              <a:xfrm>
                <a:off x="8901112" y="5816628"/>
                <a:ext cx="204480" cy="276999"/>
              </a:xfrm>
              <a:prstGeom prst="rect">
                <a:avLst/>
              </a:prstGeom>
              <a:blipFill>
                <a:blip r:embed="rId3"/>
                <a:stretch>
                  <a:fillRect l="-26471" r="-20588" b="-108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xmlns="" id="{1B326624-D4CA-46FD-8F43-92FAB4D9ADE6}"/>
                  </a:ext>
                </a:extLst>
              </p:cNvPr>
              <p:cNvSpPr txBox="1"/>
              <p:nvPr/>
            </p:nvSpPr>
            <p:spPr>
              <a:xfrm>
                <a:off x="3058477" y="2657917"/>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oMath>
                  </m:oMathPara>
                </a14:m>
                <a:endParaRPr lang="en-GB" dirty="0"/>
              </a:p>
            </p:txBody>
          </p:sp>
        </mc:Choice>
        <mc:Fallback xmlns="">
          <p:sp>
            <p:nvSpPr>
              <p:cNvPr id="12" name="CasellaDiTesto 11">
                <a:extLst>
                  <a:ext uri="{FF2B5EF4-FFF2-40B4-BE49-F238E27FC236}">
                    <a16:creationId xmlns:a16="http://schemas.microsoft.com/office/drawing/2014/main" id="{1B326624-D4CA-46FD-8F43-92FAB4D9ADE6}"/>
                  </a:ext>
                </a:extLst>
              </p:cNvPr>
              <p:cNvSpPr txBox="1">
                <a:spLocks noRot="1" noChangeAspect="1" noMove="1" noResize="1" noEditPoints="1" noAdjustHandles="1" noChangeArrowheads="1" noChangeShapeType="1" noTextEdit="1"/>
              </p:cNvSpPr>
              <p:nvPr/>
            </p:nvSpPr>
            <p:spPr>
              <a:xfrm>
                <a:off x="3058477" y="2657917"/>
                <a:ext cx="212429" cy="276999"/>
              </a:xfrm>
              <a:prstGeom prst="rect">
                <a:avLst/>
              </a:prstGeom>
              <a:blipFill>
                <a:blip r:embed="rId4"/>
                <a:stretch>
                  <a:fillRect l="-25714" r="-20000"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xmlns="" id="{5EDB70D0-65A8-4D20-8182-DB217E433AA0}"/>
                  </a:ext>
                </a:extLst>
              </p:cNvPr>
              <p:cNvSpPr txBox="1"/>
              <p:nvPr/>
            </p:nvSpPr>
            <p:spPr>
              <a:xfrm>
                <a:off x="5956030" y="5811555"/>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4</m:t>
                      </m:r>
                    </m:oMath>
                  </m:oMathPara>
                </a14:m>
                <a:endParaRPr lang="en-GB" dirty="0"/>
              </a:p>
            </p:txBody>
          </p:sp>
        </mc:Choice>
        <mc:Fallback xmlns="">
          <p:sp>
            <p:nvSpPr>
              <p:cNvPr id="13" name="CasellaDiTesto 12">
                <a:extLst>
                  <a:ext uri="{FF2B5EF4-FFF2-40B4-BE49-F238E27FC236}">
                    <a16:creationId xmlns:a16="http://schemas.microsoft.com/office/drawing/2014/main" id="{5EDB70D0-65A8-4D20-8182-DB217E433AA0}"/>
                  </a:ext>
                </a:extLst>
              </p:cNvPr>
              <p:cNvSpPr txBox="1">
                <a:spLocks noRot="1" noChangeAspect="1" noMove="1" noResize="1" noEditPoints="1" noAdjustHandles="1" noChangeArrowheads="1" noChangeShapeType="1" noTextEdit="1"/>
              </p:cNvSpPr>
              <p:nvPr/>
            </p:nvSpPr>
            <p:spPr>
              <a:xfrm>
                <a:off x="5956030" y="5811555"/>
                <a:ext cx="192360" cy="276999"/>
              </a:xfrm>
              <a:prstGeom prst="rect">
                <a:avLst/>
              </a:prstGeom>
              <a:blipFill>
                <a:blip r:embed="rId5"/>
                <a:stretch>
                  <a:fillRect l="-25000" r="-25000" b="-108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xmlns="" id="{358BDC3A-D2EB-475A-955F-1F8002C855BA}"/>
                  </a:ext>
                </a:extLst>
              </p:cNvPr>
              <p:cNvSpPr txBox="1"/>
              <p:nvPr/>
            </p:nvSpPr>
            <p:spPr>
              <a:xfrm>
                <a:off x="6847206" y="5811554"/>
                <a:ext cx="19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8</m:t>
                      </m:r>
                    </m:oMath>
                  </m:oMathPara>
                </a14:m>
                <a:endParaRPr lang="en-GB" dirty="0"/>
              </a:p>
            </p:txBody>
          </p:sp>
        </mc:Choice>
        <mc:Fallback xmlns="">
          <p:sp>
            <p:nvSpPr>
              <p:cNvPr id="14" name="CasellaDiTesto 13">
                <a:extLst>
                  <a:ext uri="{FF2B5EF4-FFF2-40B4-BE49-F238E27FC236}">
                    <a16:creationId xmlns:a16="http://schemas.microsoft.com/office/drawing/2014/main" id="{358BDC3A-D2EB-475A-955F-1F8002C855BA}"/>
                  </a:ext>
                </a:extLst>
              </p:cNvPr>
              <p:cNvSpPr txBox="1">
                <a:spLocks noRot="1" noChangeAspect="1" noMove="1" noResize="1" noEditPoints="1" noAdjustHandles="1" noChangeArrowheads="1" noChangeShapeType="1" noTextEdit="1"/>
              </p:cNvSpPr>
              <p:nvPr/>
            </p:nvSpPr>
            <p:spPr>
              <a:xfrm>
                <a:off x="6847206" y="5811554"/>
                <a:ext cx="192360" cy="276999"/>
              </a:xfrm>
              <a:prstGeom prst="rect">
                <a:avLst/>
              </a:prstGeom>
              <a:blipFill>
                <a:blip r:embed="rId6"/>
                <a:stretch>
                  <a:fillRect l="-25000" r="-25000" b="-10870"/>
                </a:stretch>
              </a:blipFill>
            </p:spPr>
            <p:txBody>
              <a:bodyPr/>
              <a:lstStyle/>
              <a:p>
                <a:r>
                  <a:rPr lang="en-GB">
                    <a:noFill/>
                  </a:rPr>
                  <a:t> </a:t>
                </a:r>
              </a:p>
            </p:txBody>
          </p:sp>
        </mc:Fallback>
      </mc:AlternateContent>
      <p:sp>
        <p:nvSpPr>
          <p:cNvPr id="15" name="Ovale 14">
            <a:extLst>
              <a:ext uri="{FF2B5EF4-FFF2-40B4-BE49-F238E27FC236}">
                <a16:creationId xmlns:a16="http://schemas.microsoft.com/office/drawing/2014/main" xmlns="" id="{BFAF2977-92A8-4D22-9BA0-F766D882AA89}"/>
              </a:ext>
            </a:extLst>
          </p:cNvPr>
          <p:cNvSpPr/>
          <p:nvPr/>
        </p:nvSpPr>
        <p:spPr>
          <a:xfrm>
            <a:off x="6860828" y="4695604"/>
            <a:ext cx="169810" cy="16981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cxnSp>
        <p:nvCxnSpPr>
          <p:cNvPr id="10" name="Connettore 2 9">
            <a:extLst>
              <a:ext uri="{FF2B5EF4-FFF2-40B4-BE49-F238E27FC236}">
                <a16:creationId xmlns:a16="http://schemas.microsoft.com/office/drawing/2014/main" xmlns="" id="{7FEEF181-E286-46C7-8C6C-5BC2376D534F}"/>
              </a:ext>
            </a:extLst>
          </p:cNvPr>
          <p:cNvCxnSpPr>
            <a:cxnSpLocks/>
          </p:cNvCxnSpPr>
          <p:nvPr/>
        </p:nvCxnSpPr>
        <p:spPr>
          <a:xfrm>
            <a:off x="6943386" y="4872519"/>
            <a:ext cx="0" cy="838196"/>
          </a:xfrm>
          <a:prstGeom prst="straightConnector1">
            <a:avLst/>
          </a:prstGeom>
          <a:ln w="9525">
            <a:solidFill>
              <a:srgbClr val="DF2E28"/>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03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2" grpId="0"/>
      <p:bldP spid="13" grpId="0"/>
      <p:bldP spid="14"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Genetic algorithm</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85800" y="2194561"/>
                <a:ext cx="10820400" cy="1887110"/>
              </a:xfrm>
            </p:spPr>
            <p:txBody>
              <a:bodyPr>
                <a:normAutofit/>
              </a:bodyPr>
              <a:lstStyle/>
              <a:p>
                <a:pPr marL="0" indent="0">
                  <a:buNone/>
                </a:pPr>
                <a:r>
                  <a:rPr lang="en-GB" i="1" u="sng" dirty="0"/>
                  <a:t>Exit criteria:</a:t>
                </a:r>
              </a:p>
              <a:p>
                <a:r>
                  <a:rPr lang="en-GB" sz="2000" dirty="0">
                    <a:solidFill>
                      <a:schemeClr val="bg1">
                        <a:lumMod val="50000"/>
                        <a:lumOff val="50000"/>
                      </a:schemeClr>
                    </a:solidFill>
                  </a:rPr>
                  <a:t>Last generation reached</a:t>
                </a:r>
              </a:p>
              <a:p>
                <a:r>
                  <a:rPr lang="en-GB" sz="2000" dirty="0">
                    <a:solidFill>
                      <a:schemeClr val="bg1">
                        <a:lumMod val="50000"/>
                        <a:lumOff val="50000"/>
                      </a:schemeClr>
                    </a:solidFill>
                  </a:rPr>
                  <a:t>No more improvements in the minimum value of </a:t>
                </a:r>
                <a14:m>
                  <m:oMath xmlns:m="http://schemas.openxmlformats.org/officeDocument/2006/math">
                    <m:r>
                      <a:rPr lang="en-GB" sz="2000" i="1">
                        <a:solidFill>
                          <a:schemeClr val="bg1">
                            <a:lumMod val="50000"/>
                            <a:lumOff val="50000"/>
                          </a:schemeClr>
                        </a:solidFill>
                        <a:latin typeface="Cambria Math" panose="02040503050406030204" pitchFamily="18" charset="0"/>
                      </a:rPr>
                      <m:t>𝑓</m:t>
                    </m:r>
                    <m:r>
                      <a:rPr lang="en-GB" sz="2000" i="1">
                        <a:solidFill>
                          <a:schemeClr val="bg1">
                            <a:lumMod val="50000"/>
                            <a:lumOff val="50000"/>
                          </a:schemeClr>
                        </a:solidFill>
                        <a:latin typeface="Cambria Math" panose="02040503050406030204" pitchFamily="18" charset="0"/>
                      </a:rPr>
                      <m:t>(</m:t>
                    </m:r>
                    <m:r>
                      <a:rPr lang="en-GB" sz="2000" i="1">
                        <a:solidFill>
                          <a:schemeClr val="bg1">
                            <a:lumMod val="50000"/>
                            <a:lumOff val="50000"/>
                          </a:schemeClr>
                        </a:solidFill>
                        <a:latin typeface="Cambria Math" panose="02040503050406030204" pitchFamily="18" charset="0"/>
                      </a:rPr>
                      <m:t>𝑥</m:t>
                    </m:r>
                    <m:r>
                      <a:rPr lang="en-GB" sz="2000" i="1">
                        <a:solidFill>
                          <a:schemeClr val="bg1">
                            <a:lumMod val="50000"/>
                            <a:lumOff val="50000"/>
                          </a:schemeClr>
                        </a:solidFill>
                        <a:latin typeface="Cambria Math" panose="02040503050406030204" pitchFamily="18" charset="0"/>
                      </a:rPr>
                      <m:t>,</m:t>
                    </m:r>
                    <m:r>
                      <a:rPr lang="en-GB" sz="2000" i="1">
                        <a:solidFill>
                          <a:schemeClr val="bg1">
                            <a:lumMod val="50000"/>
                            <a:lumOff val="50000"/>
                          </a:schemeClr>
                        </a:solidFill>
                        <a:latin typeface="Cambria Math" panose="02040503050406030204" pitchFamily="18" charset="0"/>
                      </a:rPr>
                      <m:t>𝑦</m:t>
                    </m:r>
                    <m:r>
                      <a:rPr lang="en-GB" sz="2000" i="1">
                        <a:solidFill>
                          <a:schemeClr val="bg1">
                            <a:lumMod val="50000"/>
                            <a:lumOff val="50000"/>
                          </a:schemeClr>
                        </a:solidFill>
                        <a:latin typeface="Cambria Math" panose="02040503050406030204" pitchFamily="18" charset="0"/>
                      </a:rPr>
                      <m:t>)</m:t>
                    </m:r>
                  </m:oMath>
                </a14:m>
                <a:r>
                  <a:rPr lang="en-GB" sz="2000" dirty="0">
                    <a:solidFill>
                      <a:schemeClr val="bg1">
                        <a:lumMod val="50000"/>
                        <a:lumOff val="50000"/>
                      </a:schemeClr>
                    </a:solidFill>
                  </a:rPr>
                  <a:t> </a:t>
                </a:r>
                <a:endParaRPr lang="en-GB" sz="2000" b="1" dirty="0">
                  <a:solidFill>
                    <a:schemeClr val="bg1">
                      <a:lumMod val="50000"/>
                      <a:lumOff val="50000"/>
                    </a:schemeClr>
                  </a:solidFill>
                </a:endParaRPr>
              </a:p>
              <a:p>
                <a:r>
                  <a:rPr lang="en-GB" sz="2000" dirty="0">
                    <a:solidFill>
                      <a:schemeClr val="bg1">
                        <a:lumMod val="50000"/>
                        <a:lumOff val="50000"/>
                      </a:schemeClr>
                    </a:solidFill>
                  </a:rPr>
                  <a:t>Maximum elaboration time reached</a:t>
                </a:r>
              </a:p>
            </p:txBody>
          </p:sp>
        </mc:Choice>
        <mc:Fallback xmlns="">
          <p:sp>
            <p:nvSpPr>
              <p:cNvPr id="3" name="Segnaposto contenuto 2">
                <a:extLst>
                  <a:ext uri="{FF2B5EF4-FFF2-40B4-BE49-F238E27FC236}">
                    <a16:creationId xmlns:a16="http://schemas.microsoft.com/office/drawing/2014/main" id="{C34C95D2-1DB8-D248-BA12-6EFE4BB59861}"/>
                  </a:ext>
                </a:extLst>
              </p:cNvPr>
              <p:cNvSpPr>
                <a:spLocks noGrp="1" noRot="1" noChangeAspect="1" noMove="1" noResize="1" noEditPoints="1" noAdjustHandles="1" noChangeArrowheads="1" noChangeShapeType="1" noTextEdit="1"/>
              </p:cNvSpPr>
              <p:nvPr>
                <p:ph idx="1"/>
              </p:nvPr>
            </p:nvSpPr>
            <p:spPr>
              <a:xfrm>
                <a:off x="685800" y="2194561"/>
                <a:ext cx="10820400" cy="1887110"/>
              </a:xfrm>
              <a:blipFill>
                <a:blip r:embed="rId2"/>
                <a:stretch>
                  <a:fillRect l="-732" t="-4194"/>
                </a:stretch>
              </a:blipFill>
            </p:spPr>
            <p:txBody>
              <a:bodyPr/>
              <a:lstStyle/>
              <a:p>
                <a:r>
                  <a:rPr lang="en-GB">
                    <a:noFill/>
                  </a:rPr>
                  <a:t> </a:t>
                </a:r>
              </a:p>
            </p:txBody>
          </p:sp>
        </mc:Fallback>
      </mc:AlternateContent>
      <p:sp>
        <p:nvSpPr>
          <p:cNvPr id="4" name="Segnaposto contenuto 2">
            <a:extLst>
              <a:ext uri="{FF2B5EF4-FFF2-40B4-BE49-F238E27FC236}">
                <a16:creationId xmlns:a16="http://schemas.microsoft.com/office/drawing/2014/main" xmlns="" id="{6A0DF5C0-A137-B743-90DD-559EE8FB7F81}"/>
              </a:ext>
            </a:extLst>
          </p:cNvPr>
          <p:cNvSpPr txBox="1">
            <a:spLocks/>
          </p:cNvSpPr>
          <p:nvPr/>
        </p:nvSpPr>
        <p:spPr>
          <a:xfrm>
            <a:off x="685800" y="4218831"/>
            <a:ext cx="10820400" cy="18871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i="1" u="sng" dirty="0"/>
              <a:t>Advanced strategies:</a:t>
            </a:r>
          </a:p>
          <a:p>
            <a:r>
              <a:rPr lang="en-GB" sz="2000" dirty="0">
                <a:solidFill>
                  <a:schemeClr val="bg1">
                    <a:lumMod val="50000"/>
                    <a:lumOff val="50000"/>
                  </a:schemeClr>
                </a:solidFill>
              </a:rPr>
              <a:t>Change selection method</a:t>
            </a:r>
          </a:p>
          <a:p>
            <a:r>
              <a:rPr lang="en-GB" sz="2000" dirty="0">
                <a:solidFill>
                  <a:schemeClr val="bg1">
                    <a:lumMod val="50000"/>
                    <a:lumOff val="50000"/>
                  </a:schemeClr>
                </a:solidFill>
              </a:rPr>
              <a:t>Multi-Point Crossover</a:t>
            </a:r>
          </a:p>
          <a:p>
            <a:r>
              <a:rPr lang="en-GB" sz="2000" dirty="0">
                <a:solidFill>
                  <a:schemeClr val="bg1">
                    <a:lumMod val="50000"/>
                    <a:lumOff val="50000"/>
                  </a:schemeClr>
                </a:solidFill>
              </a:rPr>
              <a:t>Multi-Point Mutation</a:t>
            </a:r>
          </a:p>
          <a:p>
            <a:r>
              <a:rPr lang="en-GB" sz="2000" dirty="0">
                <a:solidFill>
                  <a:schemeClr val="bg1">
                    <a:lumMod val="50000"/>
                    <a:lumOff val="50000"/>
                  </a:schemeClr>
                </a:solidFill>
              </a:rPr>
              <a:t>Search refinement</a:t>
            </a:r>
          </a:p>
        </p:txBody>
      </p:sp>
    </p:spTree>
    <p:extLst>
      <p:ext uri="{BB962C8B-B14F-4D97-AF65-F5344CB8AC3E}">
        <p14:creationId xmlns:p14="http://schemas.microsoft.com/office/powerpoint/2010/main" val="302205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2" end="2"/>
                                            </p:txEl>
                                          </p:spTgt>
                                        </p:tgtEl>
                                        <p:attrNameLst>
                                          <p:attrName>style.color</p:attrName>
                                        </p:attrNameLst>
                                      </p:cBhvr>
                                      <p:to>
                                        <a:srgbClr val="FFFFFF"/>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3" end="3"/>
                                            </p:txEl>
                                          </p:spTgt>
                                        </p:tgtEl>
                                        <p:attrNameLst>
                                          <p:attrName>style.color</p:attrName>
                                        </p:attrNameLst>
                                      </p:cBhvr>
                                      <p:to>
                                        <a:srgbClr val="FFFFFF"/>
                                      </p:to>
                                    </p:animClr>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mph" presetSubtype="2" fill="hold" nodeType="clickEffect">
                                  <p:stCondLst>
                                    <p:cond delay="0"/>
                                  </p:stCondLst>
                                  <p:childTnLst>
                                    <p:animClr clrSpc="rgb" dir="cw">
                                      <p:cBhvr override="childStyle">
                                        <p:cTn id="35" dur="500" fill="hold"/>
                                        <p:tgtEl>
                                          <p:spTgt spid="4">
                                            <p:txEl>
                                              <p:pRg st="1" end="1"/>
                                            </p:txEl>
                                          </p:spTgt>
                                        </p:tgtEl>
                                        <p:attrNameLst>
                                          <p:attrName>style.color</p:attrName>
                                        </p:attrNameLst>
                                      </p:cBhvr>
                                      <p:to>
                                        <a:srgbClr val="FFFFFF"/>
                                      </p:to>
                                    </p:animClr>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500" fill="hold"/>
                                        <p:tgtEl>
                                          <p:spTgt spid="4">
                                            <p:txEl>
                                              <p:pRg st="2" end="2"/>
                                            </p:txEl>
                                          </p:spTgt>
                                        </p:tgtEl>
                                        <p:attrNameLst>
                                          <p:attrName>style.color</p:attrName>
                                        </p:attrNameLst>
                                      </p:cBhvr>
                                      <p:to>
                                        <a:srgbClr val="FFFFFF"/>
                                      </p:to>
                                    </p:animClr>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500" fill="hold"/>
                                        <p:tgtEl>
                                          <p:spTgt spid="4">
                                            <p:txEl>
                                              <p:pRg st="3" end="3"/>
                                            </p:txEl>
                                          </p:spTgt>
                                        </p:tgtEl>
                                        <p:attrNameLst>
                                          <p:attrName>style.color</p:attrName>
                                        </p:attrNameLst>
                                      </p:cBhvr>
                                      <p:to>
                                        <a:srgbClr val="FFFFFF"/>
                                      </p:to>
                                    </p:animClr>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nodeType="clickEffect">
                                  <p:stCondLst>
                                    <p:cond delay="0"/>
                                  </p:stCondLst>
                                  <p:childTnLst>
                                    <p:animClr clrSpc="rgb" dir="cw">
                                      <p:cBhvr override="childStyle">
                                        <p:cTn id="47"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The nesting problem</a:t>
            </a:r>
          </a:p>
        </p:txBody>
      </p:sp>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85800" y="2194560"/>
            <a:ext cx="10820400" cy="798022"/>
          </a:xfrm>
        </p:spPr>
        <p:txBody>
          <a:bodyPr>
            <a:normAutofit/>
          </a:bodyPr>
          <a:lstStyle/>
          <a:p>
            <a:pPr marL="0" indent="0">
              <a:buNone/>
            </a:pPr>
            <a:r>
              <a:rPr lang="en-GB" dirty="0"/>
              <a:t>Non-overlapping placement of a set of irregular 2D shapes within some region of 2D space (</a:t>
            </a:r>
            <a:r>
              <a:rPr lang="en-GB" i="1" dirty="0"/>
              <a:t>i.e.</a:t>
            </a:r>
            <a:r>
              <a:rPr lang="en-GB" dirty="0"/>
              <a:t> a rectangle or a circle) in the most compact  way.</a:t>
            </a:r>
            <a:endParaRPr lang="en-GB" i="1" u="sng" dirty="0"/>
          </a:p>
        </p:txBody>
      </p:sp>
      <p:sp>
        <p:nvSpPr>
          <p:cNvPr id="5" name="Segnaposto contenuto 2">
            <a:extLst>
              <a:ext uri="{FF2B5EF4-FFF2-40B4-BE49-F238E27FC236}">
                <a16:creationId xmlns:a16="http://schemas.microsoft.com/office/drawing/2014/main" xmlns="" id="{0E655BDF-93CB-AF48-8C6B-262C8A34CF3F}"/>
              </a:ext>
            </a:extLst>
          </p:cNvPr>
          <p:cNvSpPr txBox="1">
            <a:spLocks/>
          </p:cNvSpPr>
          <p:nvPr/>
        </p:nvSpPr>
        <p:spPr>
          <a:xfrm>
            <a:off x="685800" y="3298967"/>
            <a:ext cx="5334000" cy="6414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GB" b="1" u="sng" dirty="0"/>
              <a:t>Bad Nesting</a:t>
            </a:r>
          </a:p>
        </p:txBody>
      </p:sp>
      <p:sp>
        <p:nvSpPr>
          <p:cNvPr id="6" name="Segnaposto contenuto 3">
            <a:extLst>
              <a:ext uri="{FF2B5EF4-FFF2-40B4-BE49-F238E27FC236}">
                <a16:creationId xmlns:a16="http://schemas.microsoft.com/office/drawing/2014/main" xmlns="" id="{D6F45E16-547F-A34A-B746-BAA1F79EF273}"/>
              </a:ext>
            </a:extLst>
          </p:cNvPr>
          <p:cNvSpPr txBox="1">
            <a:spLocks/>
          </p:cNvSpPr>
          <p:nvPr/>
        </p:nvSpPr>
        <p:spPr>
          <a:xfrm>
            <a:off x="6172200" y="3298966"/>
            <a:ext cx="5334000" cy="6414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GB" b="1" u="sng" dirty="0"/>
              <a:t>Good Nesting</a:t>
            </a:r>
          </a:p>
        </p:txBody>
      </p:sp>
      <p:pic>
        <p:nvPicPr>
          <p:cNvPr id="7" name="Good nesting.mp4">
            <a:hlinkClick r:id="" action="ppaction://media"/>
            <a:extLst>
              <a:ext uri="{FF2B5EF4-FFF2-40B4-BE49-F238E27FC236}">
                <a16:creationId xmlns:a16="http://schemas.microsoft.com/office/drawing/2014/main" xmlns="" id="{5FDE9BE8-1BDC-3D49-8487-4FE0744ECBE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40762" y="3785997"/>
            <a:ext cx="4998400" cy="2811600"/>
          </a:xfrm>
          <a:prstGeom prst="rect">
            <a:avLst/>
          </a:prstGeom>
        </p:spPr>
      </p:pic>
      <p:pic>
        <p:nvPicPr>
          <p:cNvPr id="8" name="Bad nesting new.mp4">
            <a:hlinkClick r:id="" action="ppaction://media"/>
            <a:extLst>
              <a:ext uri="{FF2B5EF4-FFF2-40B4-BE49-F238E27FC236}">
                <a16:creationId xmlns:a16="http://schemas.microsoft.com/office/drawing/2014/main" xmlns="" id="{1E4F0EF0-DB01-EC4F-98D1-D9B086B4483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008362" y="3786897"/>
            <a:ext cx="4996800" cy="2810700"/>
          </a:xfrm>
          <a:prstGeom prst="rect">
            <a:avLst/>
          </a:prstGeom>
        </p:spPr>
      </p:pic>
    </p:spTree>
    <p:extLst>
      <p:ext uri="{BB962C8B-B14F-4D97-AF65-F5344CB8AC3E}">
        <p14:creationId xmlns:p14="http://schemas.microsoft.com/office/powerpoint/2010/main" val="6420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6" fill="hold"/>
                                        <p:tgtEl>
                                          <p:spTgt spid="7"/>
                                        </p:tgtEl>
                                      </p:cBhvr>
                                    </p:cmd>
                                  </p:childTnLst>
                                </p:cTn>
                              </p:par>
                              <p:par>
                                <p:cTn id="7" presetID="1" presetClass="mediacall" presetSubtype="0" fill="hold" nodeType="withEffect">
                                  <p:stCondLst>
                                    <p:cond delay="0"/>
                                  </p:stCondLst>
                                  <p:childTnLst>
                                    <p:cmd type="call" cmd="playFrom(0.0)">
                                      <p:cBhvr>
                                        <p:cTn id="8" dur="158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The nesting problem</a:t>
            </a:r>
          </a:p>
        </p:txBody>
      </p:sp>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85800" y="2194559"/>
            <a:ext cx="10820400" cy="707137"/>
          </a:xfrm>
        </p:spPr>
        <p:txBody>
          <a:bodyPr>
            <a:normAutofit/>
          </a:bodyPr>
          <a:lstStyle/>
          <a:p>
            <a:pPr marL="0" indent="0">
              <a:buNone/>
            </a:pPr>
            <a:r>
              <a:rPr lang="en-GB" i="1" u="sng" dirty="0"/>
              <a:t>Define the Nesting Problem in terms of minimizing a function</a:t>
            </a:r>
            <a:endParaRPr lang="en-GB" sz="2000" dirty="0"/>
          </a:p>
        </p:txBody>
      </p:sp>
      <p:pic>
        <p:nvPicPr>
          <p:cNvPr id="9" name="Immagine 8">
            <a:extLst>
              <a:ext uri="{FF2B5EF4-FFF2-40B4-BE49-F238E27FC236}">
                <a16:creationId xmlns:a16="http://schemas.microsoft.com/office/drawing/2014/main" xmlns="" id="{9C93824E-5166-4A4B-8423-5729CA1FB0B7}"/>
              </a:ext>
            </a:extLst>
          </p:cNvPr>
          <p:cNvPicPr>
            <a:picLocks noChangeAspect="1"/>
          </p:cNvPicPr>
          <p:nvPr/>
        </p:nvPicPr>
        <p:blipFill>
          <a:blip r:embed="rId2"/>
          <a:stretch>
            <a:fillRect/>
          </a:stretch>
        </p:blipFill>
        <p:spPr>
          <a:xfrm>
            <a:off x="6441624" y="2572003"/>
            <a:ext cx="4596898" cy="4285997"/>
          </a:xfrm>
          <a:prstGeom prst="rect">
            <a:avLst/>
          </a:prstGeom>
        </p:spPr>
      </p:pic>
      <p:sp>
        <p:nvSpPr>
          <p:cNvPr id="10" name="Segnaposto contenuto 2">
            <a:extLst>
              <a:ext uri="{FF2B5EF4-FFF2-40B4-BE49-F238E27FC236}">
                <a16:creationId xmlns:a16="http://schemas.microsoft.com/office/drawing/2014/main" xmlns="" id="{996835D2-97CD-8345-9726-E53461304DC0}"/>
              </a:ext>
            </a:extLst>
          </p:cNvPr>
          <p:cNvSpPr txBox="1">
            <a:spLocks/>
          </p:cNvSpPr>
          <p:nvPr/>
        </p:nvSpPr>
        <p:spPr>
          <a:xfrm>
            <a:off x="685800" y="3035808"/>
            <a:ext cx="5755824" cy="3352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2000" dirty="0"/>
              <a:t>Given:</a:t>
            </a:r>
          </a:p>
          <a:p>
            <a:r>
              <a:rPr lang="en-GB" sz="2000" dirty="0"/>
              <a:t>a base</a:t>
            </a:r>
          </a:p>
          <a:p>
            <a:r>
              <a:rPr lang="en-GB" sz="2000" dirty="0"/>
              <a:t>some objects already nested, </a:t>
            </a:r>
            <a:r>
              <a:rPr lang="en-GB" sz="2000" i="1" dirty="0"/>
              <a:t>balk</a:t>
            </a:r>
            <a:endParaRPr lang="en-GB" sz="2000" dirty="0"/>
          </a:p>
          <a:p>
            <a:r>
              <a:rPr lang="en-GB" sz="2000" dirty="0"/>
              <a:t>a new object to nest in a certain position and with a certain orientation</a:t>
            </a:r>
          </a:p>
          <a:p>
            <a:pPr marL="0" indent="0">
              <a:buNone/>
            </a:pPr>
            <a:endParaRPr lang="en-GB" sz="2000" dirty="0"/>
          </a:p>
          <a:p>
            <a:pPr marL="0" indent="0">
              <a:buNone/>
            </a:pPr>
            <a:endParaRPr lang="en-GB" sz="2000" dirty="0"/>
          </a:p>
          <a:p>
            <a:pPr marL="0" indent="0">
              <a:buNone/>
            </a:pPr>
            <a:r>
              <a:rPr lang="en-GB" sz="2000" u="sng" dirty="0">
                <a:solidFill>
                  <a:schemeClr val="bg1">
                    <a:lumMod val="50000"/>
                    <a:lumOff val="50000"/>
                  </a:schemeClr>
                </a:solidFill>
              </a:rPr>
              <a:t>Determine the global bounding box</a:t>
            </a:r>
          </a:p>
        </p:txBody>
      </p:sp>
      <p:pic>
        <p:nvPicPr>
          <p:cNvPr id="11" name="Immagine 10">
            <a:extLst>
              <a:ext uri="{FF2B5EF4-FFF2-40B4-BE49-F238E27FC236}">
                <a16:creationId xmlns:a16="http://schemas.microsoft.com/office/drawing/2014/main" xmlns="" id="{92277092-9EDB-8E4E-8CA7-F2A2415277B5}"/>
              </a:ext>
            </a:extLst>
          </p:cNvPr>
          <p:cNvPicPr>
            <a:picLocks noChangeAspect="1"/>
          </p:cNvPicPr>
          <p:nvPr/>
        </p:nvPicPr>
        <p:blipFill>
          <a:blip r:embed="rId3"/>
          <a:stretch>
            <a:fillRect/>
          </a:stretch>
        </p:blipFill>
        <p:spPr>
          <a:xfrm>
            <a:off x="6441624" y="2572003"/>
            <a:ext cx="4596898" cy="4285997"/>
          </a:xfrm>
          <a:prstGeom prst="rect">
            <a:avLst/>
          </a:prstGeom>
        </p:spPr>
      </p:pic>
      <mc:AlternateContent xmlns:mc="http://schemas.openxmlformats.org/markup-compatibility/2006" xmlns:a14="http://schemas.microsoft.com/office/drawing/2010/main">
        <mc:Choice Requires="a14">
          <p:sp>
            <p:nvSpPr>
              <p:cNvPr id="12" name="Rettangolo 11">
                <a:extLst>
                  <a:ext uri="{FF2B5EF4-FFF2-40B4-BE49-F238E27FC236}">
                    <a16:creationId xmlns:a16="http://schemas.microsoft.com/office/drawing/2014/main" xmlns="" id="{21524877-B9B7-AE4C-9900-0440FF2FBB02}"/>
                  </a:ext>
                </a:extLst>
              </p:cNvPr>
              <p:cNvSpPr/>
              <p:nvPr/>
            </p:nvSpPr>
            <p:spPr>
              <a:xfrm>
                <a:off x="7423413" y="5411488"/>
                <a:ext cx="12806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𝑜</m:t>
                          </m:r>
                          <m:r>
                            <a:rPr lang="en-GB" b="0" i="1" smtClean="0">
                              <a:latin typeface="Cambria Math" panose="02040503050406030204" pitchFamily="18" charset="0"/>
                            </a:rPr>
                            <m:t> </m:t>
                          </m:r>
                        </m:sub>
                      </m:sSub>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b="0" i="1" smtClean="0">
                              <a:latin typeface="Cambria Math" panose="02040503050406030204" pitchFamily="18" charset="0"/>
                            </a:rPr>
                            <m:t>𝑦</m:t>
                          </m:r>
                        </m:e>
                        <m:sub>
                          <m:r>
                            <a:rPr lang="en-GB" i="1">
                              <a:latin typeface="Cambria Math" panose="02040503050406030204" pitchFamily="18" charset="0"/>
                            </a:rPr>
                            <m:t>𝑜</m:t>
                          </m:r>
                          <m:r>
                            <a:rPr lang="en-GB" b="0" i="1" smtClean="0">
                              <a:latin typeface="Cambria Math" panose="02040503050406030204" pitchFamily="18" charset="0"/>
                            </a:rPr>
                            <m:t> </m:t>
                          </m:r>
                        </m:sub>
                      </m:sSub>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2" name="Rettangolo 11">
                <a:extLst>
                  <a:ext uri="{FF2B5EF4-FFF2-40B4-BE49-F238E27FC236}">
                    <a16:creationId xmlns:a16="http://schemas.microsoft.com/office/drawing/2014/main" id="{21524877-B9B7-AE4C-9900-0440FF2FBB02}"/>
                  </a:ext>
                </a:extLst>
              </p:cNvPr>
              <p:cNvSpPr>
                <a:spLocks noRot="1" noChangeAspect="1" noMove="1" noResize="1" noEditPoints="1" noAdjustHandles="1" noChangeArrowheads="1" noChangeShapeType="1" noTextEdit="1"/>
              </p:cNvSpPr>
              <p:nvPr/>
            </p:nvSpPr>
            <p:spPr>
              <a:xfrm>
                <a:off x="7423413" y="5411488"/>
                <a:ext cx="1280671" cy="369332"/>
              </a:xfrm>
              <a:prstGeom prst="rect">
                <a:avLst/>
              </a:prstGeom>
              <a:blipFill>
                <a:blip r:embed="rId4"/>
                <a:stretch>
                  <a:fillRect b="-16667"/>
                </a:stretch>
              </a:blipFill>
            </p:spPr>
            <p:txBody>
              <a:bodyPr/>
              <a:lstStyle/>
              <a:p>
                <a:r>
                  <a:rPr lang="en-GB">
                    <a:noFill/>
                  </a:rPr>
                  <a:t> </a:t>
                </a:r>
              </a:p>
            </p:txBody>
          </p:sp>
        </mc:Fallback>
      </mc:AlternateContent>
    </p:spTree>
    <p:extLst>
      <p:ext uri="{BB962C8B-B14F-4D97-AF65-F5344CB8AC3E}">
        <p14:creationId xmlns:p14="http://schemas.microsoft.com/office/powerpoint/2010/main" val="104174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10">
                                            <p:txEl>
                                              <p:pRg st="6" end="6"/>
                                            </p:txEl>
                                          </p:spTgt>
                                        </p:tgtEl>
                                        <p:attrNameLst>
                                          <p:attrName>style.color</p:attrName>
                                        </p:attrNameLst>
                                      </p:cBhvr>
                                      <p:to>
                                        <a:schemeClr val="tx1"/>
                                      </p:to>
                                    </p:animClr>
                                  </p:childTnLst>
                                </p:cTn>
                              </p:par>
                              <p:par>
                                <p:cTn id="7" presetID="10"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2D0EEF1-26E3-FE43-A640-20DD9A8E5DC1}"/>
              </a:ext>
            </a:extLst>
          </p:cNvPr>
          <p:cNvSpPr>
            <a:spLocks noGrp="1"/>
          </p:cNvSpPr>
          <p:nvPr>
            <p:ph type="title"/>
          </p:nvPr>
        </p:nvSpPr>
        <p:spPr/>
        <p:txBody>
          <a:bodyPr/>
          <a:lstStyle/>
          <a:p>
            <a:r>
              <a:rPr lang="en-GB" dirty="0"/>
              <a:t>Contents</a:t>
            </a:r>
          </a:p>
        </p:txBody>
      </p:sp>
      <p:sp>
        <p:nvSpPr>
          <p:cNvPr id="3" name="Segnaposto contenuto 2">
            <a:extLst>
              <a:ext uri="{FF2B5EF4-FFF2-40B4-BE49-F238E27FC236}">
                <a16:creationId xmlns:a16="http://schemas.microsoft.com/office/drawing/2014/main" xmlns="" id="{6DCA1D92-DD06-AE4D-A038-493EF0511AEA}"/>
              </a:ext>
            </a:extLst>
          </p:cNvPr>
          <p:cNvSpPr>
            <a:spLocks noGrp="1"/>
          </p:cNvSpPr>
          <p:nvPr>
            <p:ph idx="1"/>
          </p:nvPr>
        </p:nvSpPr>
        <p:spPr>
          <a:xfrm>
            <a:off x="685800" y="2194560"/>
            <a:ext cx="5545535" cy="4024125"/>
          </a:xfrm>
        </p:spPr>
        <p:txBody>
          <a:bodyPr/>
          <a:lstStyle/>
          <a:p>
            <a:r>
              <a:rPr lang="en-GB" dirty="0">
                <a:solidFill>
                  <a:schemeClr val="bg1">
                    <a:lumMod val="50000"/>
                    <a:lumOff val="50000"/>
                  </a:schemeClr>
                </a:solidFill>
              </a:rPr>
              <a:t>What</a:t>
            </a:r>
            <a:r>
              <a:rPr lang="en-GB" b="1" i="1" dirty="0">
                <a:solidFill>
                  <a:schemeClr val="bg1">
                    <a:lumMod val="50000"/>
                    <a:lumOff val="50000"/>
                  </a:schemeClr>
                </a:solidFill>
              </a:rPr>
              <a:t> </a:t>
            </a:r>
            <a:r>
              <a:rPr lang="en-GB" dirty="0">
                <a:solidFill>
                  <a:schemeClr val="bg1">
                    <a:lumMod val="50000"/>
                    <a:lumOff val="50000"/>
                  </a:schemeClr>
                </a:solidFill>
              </a:rPr>
              <a:t>is an</a:t>
            </a:r>
            <a:r>
              <a:rPr lang="en-GB" b="1" i="1" dirty="0">
                <a:solidFill>
                  <a:schemeClr val="bg1">
                    <a:lumMod val="50000"/>
                    <a:lumOff val="50000"/>
                  </a:schemeClr>
                </a:solidFill>
              </a:rPr>
              <a:t> optimization problem</a:t>
            </a:r>
          </a:p>
          <a:p>
            <a:r>
              <a:rPr lang="en-GB" dirty="0">
                <a:solidFill>
                  <a:schemeClr val="bg1">
                    <a:lumMod val="50000"/>
                    <a:lumOff val="50000"/>
                  </a:schemeClr>
                </a:solidFill>
              </a:rPr>
              <a:t>Convex vs unconvex problems</a:t>
            </a:r>
          </a:p>
          <a:p>
            <a:r>
              <a:rPr lang="en-GB" dirty="0">
                <a:solidFill>
                  <a:schemeClr val="bg1">
                    <a:lumMod val="50000"/>
                    <a:lumOff val="50000"/>
                  </a:schemeClr>
                </a:solidFill>
              </a:rPr>
              <a:t>The </a:t>
            </a:r>
            <a:r>
              <a:rPr lang="en-GB" b="1" i="1" dirty="0">
                <a:solidFill>
                  <a:schemeClr val="bg1">
                    <a:lumMod val="50000"/>
                    <a:lumOff val="50000"/>
                  </a:schemeClr>
                </a:solidFill>
              </a:rPr>
              <a:t>nesting problem</a:t>
            </a:r>
          </a:p>
          <a:p>
            <a:r>
              <a:rPr lang="en-GB" dirty="0">
                <a:solidFill>
                  <a:schemeClr val="bg1">
                    <a:lumMod val="50000"/>
                    <a:lumOff val="50000"/>
                  </a:schemeClr>
                </a:solidFill>
              </a:rPr>
              <a:t>Machine learning &amp; nesting problem</a:t>
            </a:r>
          </a:p>
        </p:txBody>
      </p:sp>
      <p:pic>
        <p:nvPicPr>
          <p:cNvPr id="9" name="Immagine 8">
            <a:extLst>
              <a:ext uri="{FF2B5EF4-FFF2-40B4-BE49-F238E27FC236}">
                <a16:creationId xmlns:a16="http://schemas.microsoft.com/office/drawing/2014/main" xmlns="" id="{DA299572-9758-C041-A983-868D6D6A87EC}"/>
              </a:ext>
            </a:extLst>
          </p:cNvPr>
          <p:cNvPicPr>
            <a:picLocks noChangeAspect="1"/>
          </p:cNvPicPr>
          <p:nvPr/>
        </p:nvPicPr>
        <p:blipFill>
          <a:blip r:embed="rId3"/>
          <a:stretch>
            <a:fillRect/>
          </a:stretch>
        </p:blipFill>
        <p:spPr>
          <a:xfrm>
            <a:off x="6231335" y="2194560"/>
            <a:ext cx="5274866" cy="4024125"/>
          </a:xfrm>
          <a:prstGeom prst="rect">
            <a:avLst/>
          </a:prstGeom>
          <a:effectLst>
            <a:softEdge rad="393700"/>
          </a:effectLst>
        </p:spPr>
      </p:pic>
    </p:spTree>
    <p:extLst>
      <p:ext uri="{BB962C8B-B14F-4D97-AF65-F5344CB8AC3E}">
        <p14:creationId xmlns:p14="http://schemas.microsoft.com/office/powerpoint/2010/main" val="18040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FFFFF"/>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7E7E7E"/>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FFFFFF"/>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7E7E7E"/>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500" fill="hold"/>
                                        <p:tgtEl>
                                          <p:spTgt spid="3">
                                            <p:txEl>
                                              <p:pRg st="2" end="2"/>
                                            </p:txEl>
                                          </p:spTgt>
                                        </p:tgtEl>
                                        <p:attrNameLst>
                                          <p:attrName>style.color</p:attrName>
                                        </p:attrNameLst>
                                      </p:cBhvr>
                                      <p:to>
                                        <a:srgbClr val="FFFFFF"/>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7E7E7E"/>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500" fill="hold"/>
                                        <p:tgtEl>
                                          <p:spTgt spid="3">
                                            <p:txEl>
                                              <p:pRg st="3" end="3"/>
                                            </p:txEl>
                                          </p:spTgt>
                                        </p:tgtEl>
                                        <p:attrNameLst>
                                          <p:attrName>style.color</p:attrName>
                                        </p:attrNameLst>
                                      </p:cBhvr>
                                      <p:to>
                                        <a:srgbClr val="FFFFFF"/>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7E7E7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The nesting problem</a:t>
            </a:r>
          </a:p>
        </p:txBody>
      </p:sp>
      <mc:AlternateContent xmlns:mc="http://schemas.openxmlformats.org/markup-compatibility/2006" xmlns:a14="http://schemas.microsoft.com/office/drawing/2010/main">
        <mc:Choice Requires="a14">
          <p:sp>
            <p:nvSpPr>
              <p:cNvPr id="10" name="Segnaposto contenuto 2">
                <a:extLst>
                  <a:ext uri="{FF2B5EF4-FFF2-40B4-BE49-F238E27FC236}">
                    <a16:creationId xmlns:a16="http://schemas.microsoft.com/office/drawing/2014/main" xmlns="" id="{996835D2-97CD-8345-9726-E53461304DC0}"/>
                  </a:ext>
                </a:extLst>
              </p:cNvPr>
              <p:cNvSpPr txBox="1">
                <a:spLocks/>
              </p:cNvSpPr>
              <p:nvPr/>
            </p:nvSpPr>
            <p:spPr>
              <a:xfrm>
                <a:off x="685800" y="2194558"/>
                <a:ext cx="5755824" cy="2170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2000" dirty="0"/>
                  <a:t>Given </a:t>
                </a:r>
                <a14:m>
                  <m:oMath xmlns:m="http://schemas.openxmlformats.org/officeDocument/2006/math">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m:rPr>
                                <m:sty m:val="p"/>
                              </m:rPr>
                              <a:rPr lang="en-GB" sz="2000">
                                <a:latin typeface="Cambria Math" panose="02040503050406030204" pitchFamily="18" charset="0"/>
                              </a:rPr>
                              <m:t>x</m:t>
                            </m:r>
                          </m:e>
                          <m:sub>
                            <m:r>
                              <m:rPr>
                                <m:sty m:val="p"/>
                              </m:rPr>
                              <a:rPr lang="en-GB" sz="2000">
                                <a:latin typeface="Cambria Math" panose="02040503050406030204" pitchFamily="18" charset="0"/>
                              </a:rPr>
                              <m:t>o</m:t>
                            </m:r>
                            <m:r>
                              <a:rPr lang="en-GB" sz="2000">
                                <a:latin typeface="Cambria Math" panose="02040503050406030204" pitchFamily="18" charset="0"/>
                              </a:rPr>
                              <m:t> </m:t>
                            </m:r>
                          </m:sub>
                        </m:sSub>
                        <m:r>
                          <a:rPr lang="en-GB" sz="2000">
                            <a:latin typeface="Cambria Math" panose="02040503050406030204" pitchFamily="18" charset="0"/>
                          </a:rPr>
                          <m:t>, </m:t>
                        </m:r>
                        <m:sSub>
                          <m:sSubPr>
                            <m:ctrlPr>
                              <a:rPr lang="en-GB" sz="2000" i="1">
                                <a:latin typeface="Cambria Math" panose="02040503050406030204" pitchFamily="18" charset="0"/>
                              </a:rPr>
                            </m:ctrlPr>
                          </m:sSubPr>
                          <m:e>
                            <m:r>
                              <m:rPr>
                                <m:sty m:val="p"/>
                              </m:rPr>
                              <a:rPr lang="en-GB" sz="2000">
                                <a:latin typeface="Cambria Math" panose="02040503050406030204" pitchFamily="18" charset="0"/>
                              </a:rPr>
                              <m:t>y</m:t>
                            </m:r>
                          </m:e>
                          <m:sub>
                            <m:r>
                              <m:rPr>
                                <m:sty m:val="p"/>
                              </m:rPr>
                              <a:rPr lang="en-GB" sz="2000">
                                <a:latin typeface="Cambria Math" panose="02040503050406030204" pitchFamily="18" charset="0"/>
                              </a:rPr>
                              <m:t>o</m:t>
                            </m:r>
                            <m:r>
                              <a:rPr lang="en-GB" sz="2000">
                                <a:latin typeface="Cambria Math" panose="02040503050406030204" pitchFamily="18" charset="0"/>
                              </a:rPr>
                              <m:t> </m:t>
                            </m:r>
                          </m:sub>
                        </m:sSub>
                        <m:r>
                          <a:rPr lang="en-GB" sz="2000">
                            <a:latin typeface="Cambria Math" panose="02040503050406030204" pitchFamily="18" charset="0"/>
                          </a:rPr>
                          <m:t>, </m:t>
                        </m:r>
                        <m:r>
                          <m:rPr>
                            <m:sty m:val="p"/>
                          </m:rPr>
                          <a:rPr lang="en-GB" sz="2000">
                            <a:latin typeface="Cambria Math" panose="02040503050406030204" pitchFamily="18" charset="0"/>
                            <a:ea typeface="Cambria Math" panose="02040503050406030204" pitchFamily="18" charset="0"/>
                          </a:rPr>
                          <m:t>θ</m:t>
                        </m:r>
                      </m:e>
                    </m:d>
                  </m:oMath>
                </a14:m>
                <a:r>
                  <a:rPr lang="en-GB" sz="2000" dirty="0"/>
                  <a:t> I need to calculate:</a:t>
                </a:r>
              </a:p>
              <a:p>
                <a:r>
                  <a:rPr lang="en-GB" sz="2000" dirty="0">
                    <a:solidFill>
                      <a:schemeClr val="bg1">
                        <a:lumMod val="50000"/>
                        <a:lumOff val="50000"/>
                      </a:schemeClr>
                    </a:solidFill>
                  </a:rPr>
                  <a:t>Area bounding box </a:t>
                </a:r>
                <a14:m>
                  <m:oMath xmlns:m="http://schemas.openxmlformats.org/officeDocument/2006/math">
                    <m:sSub>
                      <m:sSubPr>
                        <m:ctrlPr>
                          <a:rPr lang="en-GB" sz="2000" i="1" smtClean="0">
                            <a:solidFill>
                              <a:schemeClr val="bg1">
                                <a:lumMod val="50000"/>
                                <a:lumOff val="50000"/>
                              </a:schemeClr>
                            </a:solidFill>
                            <a:latin typeface="Cambria Math" panose="02040503050406030204" pitchFamily="18" charset="0"/>
                          </a:rPr>
                        </m:ctrlPr>
                      </m:sSubPr>
                      <m:e>
                        <m:r>
                          <a:rPr lang="en-GB" sz="2000" b="0" i="1" smtClean="0">
                            <a:solidFill>
                              <a:schemeClr val="bg1">
                                <a:lumMod val="50000"/>
                                <a:lumOff val="50000"/>
                              </a:schemeClr>
                            </a:solidFill>
                            <a:latin typeface="Cambria Math" panose="02040503050406030204" pitchFamily="18" charset="0"/>
                          </a:rPr>
                          <m:t>𝐴</m:t>
                        </m:r>
                      </m:e>
                      <m:sub>
                        <m:r>
                          <m:rPr>
                            <m:sty m:val="p"/>
                          </m:rPr>
                          <a:rPr lang="en-GB" sz="2000" b="0" i="0" smtClean="0">
                            <a:solidFill>
                              <a:schemeClr val="bg1">
                                <a:lumMod val="50000"/>
                                <a:lumOff val="50000"/>
                              </a:schemeClr>
                            </a:solidFill>
                            <a:latin typeface="Cambria Math" panose="02040503050406030204" pitchFamily="18" charset="0"/>
                          </a:rPr>
                          <m:t>BB</m:t>
                        </m:r>
                        <m:r>
                          <a:rPr lang="en-GB" sz="2000">
                            <a:solidFill>
                              <a:schemeClr val="bg1">
                                <a:lumMod val="50000"/>
                                <a:lumOff val="50000"/>
                              </a:schemeClr>
                            </a:solidFill>
                            <a:latin typeface="Cambria Math" panose="02040503050406030204" pitchFamily="18" charset="0"/>
                          </a:rPr>
                          <m:t> </m:t>
                        </m:r>
                      </m:sub>
                    </m:sSub>
                  </m:oMath>
                </a14:m>
                <a:endParaRPr lang="en-GB" sz="2000" dirty="0">
                  <a:solidFill>
                    <a:schemeClr val="bg1">
                      <a:lumMod val="50000"/>
                      <a:lumOff val="50000"/>
                    </a:schemeClr>
                  </a:solidFill>
                </a:endParaRPr>
              </a:p>
              <a:p>
                <a:r>
                  <a:rPr lang="en-GB" sz="2000" dirty="0">
                    <a:solidFill>
                      <a:schemeClr val="bg1">
                        <a:lumMod val="50000"/>
                        <a:lumOff val="50000"/>
                      </a:schemeClr>
                    </a:solidFill>
                  </a:rPr>
                  <a:t>Area of each </a:t>
                </a:r>
                <a:r>
                  <a:rPr lang="en-GB" sz="2000" i="1" dirty="0">
                    <a:solidFill>
                      <a:schemeClr val="bg1">
                        <a:lumMod val="50000"/>
                        <a:lumOff val="50000"/>
                      </a:schemeClr>
                    </a:solidFill>
                  </a:rPr>
                  <a:t>balk</a:t>
                </a:r>
                <a:r>
                  <a:rPr lang="en-GB" sz="2000" dirty="0">
                    <a:solidFill>
                      <a:schemeClr val="bg1">
                        <a:lumMod val="50000"/>
                        <a:lumOff val="50000"/>
                      </a:schemeClr>
                    </a:solidFill>
                  </a:rPr>
                  <a:t> box </a:t>
                </a:r>
                <a14:m>
                  <m:oMath xmlns:m="http://schemas.openxmlformats.org/officeDocument/2006/math">
                    <m:sSubSup>
                      <m:sSubSupPr>
                        <m:ctrlPr>
                          <a:rPr lang="en-GB" sz="2000" i="1" smtClean="0">
                            <a:solidFill>
                              <a:schemeClr val="bg1">
                                <a:lumMod val="50000"/>
                                <a:lumOff val="50000"/>
                              </a:schemeClr>
                            </a:solidFill>
                            <a:latin typeface="Cambria Math" panose="02040503050406030204" pitchFamily="18" charset="0"/>
                          </a:rPr>
                        </m:ctrlPr>
                      </m:sSubSupPr>
                      <m:e>
                        <m:r>
                          <a:rPr lang="en-GB" sz="2000" b="0" i="1" smtClean="0">
                            <a:solidFill>
                              <a:schemeClr val="bg1">
                                <a:lumMod val="50000"/>
                                <a:lumOff val="50000"/>
                              </a:schemeClr>
                            </a:solidFill>
                            <a:latin typeface="Cambria Math" panose="02040503050406030204" pitchFamily="18" charset="0"/>
                          </a:rPr>
                          <m:t>𝐴</m:t>
                        </m:r>
                      </m:e>
                      <m:sub>
                        <m:r>
                          <a:rPr lang="en-GB" sz="2000" b="0" i="1" smtClean="0">
                            <a:solidFill>
                              <a:schemeClr val="bg1">
                                <a:lumMod val="50000"/>
                                <a:lumOff val="50000"/>
                              </a:schemeClr>
                            </a:solidFill>
                            <a:latin typeface="Cambria Math" panose="02040503050406030204" pitchFamily="18" charset="0"/>
                          </a:rPr>
                          <m:t>𝐵𝐿𝐾</m:t>
                        </m:r>
                      </m:sub>
                      <m:sup>
                        <m:r>
                          <a:rPr lang="en-GB" sz="2000" b="0" i="1" smtClean="0">
                            <a:solidFill>
                              <a:schemeClr val="bg1">
                                <a:lumMod val="50000"/>
                                <a:lumOff val="50000"/>
                              </a:schemeClr>
                            </a:solidFill>
                            <a:latin typeface="Cambria Math" panose="02040503050406030204" pitchFamily="18" charset="0"/>
                          </a:rPr>
                          <m:t>𝑖</m:t>
                        </m:r>
                      </m:sup>
                    </m:sSubSup>
                  </m:oMath>
                </a14:m>
                <a:endParaRPr lang="en-GB" sz="2000" dirty="0"/>
              </a:p>
              <a:p>
                <a:r>
                  <a:rPr lang="en-GB" sz="2000" dirty="0">
                    <a:solidFill>
                      <a:schemeClr val="bg1">
                        <a:lumMod val="50000"/>
                        <a:lumOff val="50000"/>
                      </a:schemeClr>
                    </a:solidFill>
                  </a:rPr>
                  <a:t>Area of the object to nest </a:t>
                </a:r>
                <a14:m>
                  <m:oMath xmlns:m="http://schemas.openxmlformats.org/officeDocument/2006/math">
                    <m:sSub>
                      <m:sSubPr>
                        <m:ctrlPr>
                          <a:rPr lang="en-GB" sz="2000" i="1" smtClean="0">
                            <a:solidFill>
                              <a:schemeClr val="bg1">
                                <a:lumMod val="50000"/>
                                <a:lumOff val="50000"/>
                              </a:schemeClr>
                            </a:solidFill>
                            <a:latin typeface="Cambria Math" panose="02040503050406030204" pitchFamily="18" charset="0"/>
                          </a:rPr>
                        </m:ctrlPr>
                      </m:sSubPr>
                      <m:e>
                        <m:r>
                          <a:rPr lang="en-GB" sz="2000" b="0" i="1" smtClean="0">
                            <a:solidFill>
                              <a:schemeClr val="bg1">
                                <a:lumMod val="50000"/>
                                <a:lumOff val="50000"/>
                              </a:schemeClr>
                            </a:solidFill>
                            <a:latin typeface="Cambria Math" panose="02040503050406030204" pitchFamily="18" charset="0"/>
                          </a:rPr>
                          <m:t>𝐴</m:t>
                        </m:r>
                      </m:e>
                      <m:sub>
                        <m:r>
                          <a:rPr lang="en-GB" sz="2000" b="0" i="1" smtClean="0">
                            <a:solidFill>
                              <a:schemeClr val="bg1">
                                <a:lumMod val="50000"/>
                                <a:lumOff val="50000"/>
                              </a:schemeClr>
                            </a:solidFill>
                            <a:latin typeface="Cambria Math" panose="02040503050406030204" pitchFamily="18" charset="0"/>
                          </a:rPr>
                          <m:t>𝑂𝐵𝐽</m:t>
                        </m:r>
                      </m:sub>
                    </m:sSub>
                  </m:oMath>
                </a14:m>
                <a:endParaRPr lang="en-GB" sz="2000" dirty="0">
                  <a:solidFill>
                    <a:schemeClr val="bg1">
                      <a:lumMod val="50000"/>
                      <a:lumOff val="50000"/>
                    </a:schemeClr>
                  </a:solidFill>
                </a:endParaRPr>
              </a:p>
              <a:p>
                <a:r>
                  <a:rPr lang="en-GB" sz="2000" dirty="0">
                    <a:solidFill>
                      <a:schemeClr val="bg1">
                        <a:lumMod val="50000"/>
                        <a:lumOff val="50000"/>
                      </a:schemeClr>
                    </a:solidFill>
                  </a:rPr>
                  <a:t>Area of the external regions </a:t>
                </a:r>
                <a14:m>
                  <m:oMath xmlns:m="http://schemas.openxmlformats.org/officeDocument/2006/math">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𝐴</m:t>
                        </m:r>
                      </m:e>
                      <m:sub>
                        <m:r>
                          <a:rPr lang="en-GB" sz="2000" b="0" i="1" smtClean="0">
                            <a:solidFill>
                              <a:schemeClr val="bg1">
                                <a:lumMod val="50000"/>
                                <a:lumOff val="50000"/>
                              </a:schemeClr>
                            </a:solidFill>
                            <a:latin typeface="Cambria Math" panose="02040503050406030204" pitchFamily="18" charset="0"/>
                          </a:rPr>
                          <m:t>𝐸𝑋𝑇</m:t>
                        </m:r>
                      </m:sub>
                    </m:sSub>
                  </m:oMath>
                </a14:m>
                <a:endParaRPr lang="en-GB" sz="2000" dirty="0"/>
              </a:p>
            </p:txBody>
          </p:sp>
        </mc:Choice>
        <mc:Fallback xmlns="">
          <p:sp>
            <p:nvSpPr>
              <p:cNvPr id="10" name="Segnaposto contenuto 2">
                <a:extLst>
                  <a:ext uri="{FF2B5EF4-FFF2-40B4-BE49-F238E27FC236}">
                    <a16:creationId xmlns:a16="http://schemas.microsoft.com/office/drawing/2014/main" id="{996835D2-97CD-8345-9726-E53461304DC0}"/>
                  </a:ext>
                </a:extLst>
              </p:cNvPr>
              <p:cNvSpPr txBox="1">
                <a:spLocks noRot="1" noChangeAspect="1" noMove="1" noResize="1" noEditPoints="1" noAdjustHandles="1" noChangeArrowheads="1" noChangeShapeType="1" noTextEdit="1"/>
              </p:cNvSpPr>
              <p:nvPr/>
            </p:nvSpPr>
            <p:spPr>
              <a:xfrm>
                <a:off x="685800" y="2194558"/>
                <a:ext cx="5755824" cy="2170178"/>
              </a:xfrm>
              <a:prstGeom prst="rect">
                <a:avLst/>
              </a:prstGeom>
              <a:blipFill>
                <a:blip r:embed="rId2"/>
                <a:stretch>
                  <a:fillRect l="-1165" t="-2809"/>
                </a:stretch>
              </a:blipFill>
            </p:spPr>
            <p:txBody>
              <a:bodyPr/>
              <a:lstStyle/>
              <a:p>
                <a:r>
                  <a:rPr lang="en-GB">
                    <a:noFill/>
                  </a:rPr>
                  <a:t> </a:t>
                </a:r>
              </a:p>
            </p:txBody>
          </p:sp>
        </mc:Fallback>
      </mc:AlternateContent>
      <p:pic>
        <p:nvPicPr>
          <p:cNvPr id="11" name="Immagine 10">
            <a:extLst>
              <a:ext uri="{FF2B5EF4-FFF2-40B4-BE49-F238E27FC236}">
                <a16:creationId xmlns:a16="http://schemas.microsoft.com/office/drawing/2014/main" xmlns="" id="{92277092-9EDB-8E4E-8CA7-F2A2415277B5}"/>
              </a:ext>
            </a:extLst>
          </p:cNvPr>
          <p:cNvPicPr>
            <a:picLocks noChangeAspect="1"/>
          </p:cNvPicPr>
          <p:nvPr/>
        </p:nvPicPr>
        <p:blipFill>
          <a:blip r:embed="rId3"/>
          <a:stretch>
            <a:fillRect/>
          </a:stretch>
        </p:blipFill>
        <p:spPr>
          <a:xfrm>
            <a:off x="6441624" y="2572003"/>
            <a:ext cx="4596898" cy="4285997"/>
          </a:xfrm>
          <a:prstGeom prst="rect">
            <a:avLst/>
          </a:prstGeom>
        </p:spPr>
      </p:pic>
      <p:pic>
        <p:nvPicPr>
          <p:cNvPr id="8" name="Immagine 7">
            <a:extLst>
              <a:ext uri="{FF2B5EF4-FFF2-40B4-BE49-F238E27FC236}">
                <a16:creationId xmlns:a16="http://schemas.microsoft.com/office/drawing/2014/main" xmlns="" id="{50B80E0C-F698-5E44-983A-CFB6812327D1}"/>
              </a:ext>
            </a:extLst>
          </p:cNvPr>
          <p:cNvPicPr>
            <a:picLocks noChangeAspect="1"/>
          </p:cNvPicPr>
          <p:nvPr/>
        </p:nvPicPr>
        <p:blipFill>
          <a:blip r:embed="rId4"/>
          <a:stretch>
            <a:fillRect/>
          </a:stretch>
        </p:blipFill>
        <p:spPr>
          <a:xfrm>
            <a:off x="6441624" y="2572003"/>
            <a:ext cx="4596898" cy="4285996"/>
          </a:xfrm>
          <a:prstGeom prst="rect">
            <a:avLst/>
          </a:prstGeom>
        </p:spPr>
      </p:pic>
      <p:pic>
        <p:nvPicPr>
          <p:cNvPr id="13" name="Immagine 12">
            <a:extLst>
              <a:ext uri="{FF2B5EF4-FFF2-40B4-BE49-F238E27FC236}">
                <a16:creationId xmlns:a16="http://schemas.microsoft.com/office/drawing/2014/main" xmlns="" id="{500A2158-E608-EB4D-B5C7-2623AF3087FD}"/>
              </a:ext>
            </a:extLst>
          </p:cNvPr>
          <p:cNvPicPr>
            <a:picLocks noChangeAspect="1"/>
          </p:cNvPicPr>
          <p:nvPr/>
        </p:nvPicPr>
        <p:blipFill>
          <a:blip r:embed="rId5"/>
          <a:stretch>
            <a:fillRect/>
          </a:stretch>
        </p:blipFill>
        <p:spPr>
          <a:xfrm>
            <a:off x="6441625" y="2572004"/>
            <a:ext cx="4596897" cy="4285996"/>
          </a:xfrm>
          <a:prstGeom prst="rect">
            <a:avLst/>
          </a:prstGeom>
        </p:spPr>
      </p:pic>
      <p:pic>
        <p:nvPicPr>
          <p:cNvPr id="14" name="Immagine 13">
            <a:extLst>
              <a:ext uri="{FF2B5EF4-FFF2-40B4-BE49-F238E27FC236}">
                <a16:creationId xmlns:a16="http://schemas.microsoft.com/office/drawing/2014/main" xmlns="" id="{B36AA6E1-B523-C74C-A388-D4466C8F9733}"/>
              </a:ext>
            </a:extLst>
          </p:cNvPr>
          <p:cNvPicPr>
            <a:picLocks noChangeAspect="1"/>
          </p:cNvPicPr>
          <p:nvPr/>
        </p:nvPicPr>
        <p:blipFill>
          <a:blip r:embed="rId6"/>
          <a:stretch>
            <a:fillRect/>
          </a:stretch>
        </p:blipFill>
        <p:spPr>
          <a:xfrm>
            <a:off x="6441625" y="2572004"/>
            <a:ext cx="4596897" cy="4285996"/>
          </a:xfrm>
          <a:prstGeom prst="rect">
            <a:avLst/>
          </a:prstGeom>
        </p:spPr>
      </p:pic>
      <mc:AlternateContent xmlns:mc="http://schemas.openxmlformats.org/markup-compatibility/2006" xmlns:a14="http://schemas.microsoft.com/office/drawing/2010/main">
        <mc:Choice Requires="a14">
          <p:sp>
            <p:nvSpPr>
              <p:cNvPr id="15" name="Segnaposto contenuto 2">
                <a:extLst>
                  <a:ext uri="{FF2B5EF4-FFF2-40B4-BE49-F238E27FC236}">
                    <a16:creationId xmlns:a16="http://schemas.microsoft.com/office/drawing/2014/main" xmlns="" id="{D7D37D54-FFE6-B940-84F2-740F31D47378}"/>
                  </a:ext>
                </a:extLst>
              </p:cNvPr>
              <p:cNvSpPr txBox="1">
                <a:spLocks/>
              </p:cNvSpPr>
              <p:nvPr/>
            </p:nvSpPr>
            <p:spPr>
              <a:xfrm>
                <a:off x="685799" y="4742181"/>
                <a:ext cx="5755824" cy="1754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2000" dirty="0"/>
                  <a:t>The function to minimize is:</a:t>
                </a:r>
              </a:p>
              <a:p>
                <a:pPr marL="0" indent="0">
                  <a:buNone/>
                </a:pPr>
                <a:endParaRPr lang="en-GB" sz="2000" i="1" dirty="0">
                  <a:solidFill>
                    <a:schemeClr val="bg1">
                      <a:lumMod val="50000"/>
                      <a:lumOff val="50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𝑀</m:t>
                      </m:r>
                      <m:r>
                        <a:rPr lang="en-GB" sz="2000" b="0" i="1" smtClean="0">
                          <a:solidFill>
                            <a:schemeClr val="tx1"/>
                          </a:solidFill>
                          <a:latin typeface="Cambria Math" panose="02040503050406030204" pitchFamily="18" charset="0"/>
                        </a:rPr>
                        <m:t>=</m:t>
                      </m:r>
                      <m:f>
                        <m:fPr>
                          <m:ctrlPr>
                            <a:rPr lang="en-GB" sz="2000" b="0" i="1" smtClean="0">
                              <a:solidFill>
                                <a:schemeClr val="tx1"/>
                              </a:solidFill>
                              <a:latin typeface="Cambria Math" panose="02040503050406030204" pitchFamily="18" charset="0"/>
                            </a:rPr>
                          </m:ctrlPr>
                        </m:fPr>
                        <m:num>
                          <m:sSub>
                            <m:sSubPr>
                              <m:ctrlPr>
                                <a:rPr lang="en-GB" sz="2000" b="0" i="1" smtClean="0">
                                  <a:solidFill>
                                    <a:srgbClr val="EA1620"/>
                                  </a:solidFill>
                                  <a:latin typeface="Cambria Math" panose="02040503050406030204" pitchFamily="18" charset="0"/>
                                </a:rPr>
                              </m:ctrlPr>
                            </m:sSubPr>
                            <m:e>
                              <m:r>
                                <a:rPr lang="en-GB" sz="2000" b="0" i="1" smtClean="0">
                                  <a:solidFill>
                                    <a:srgbClr val="EA1620"/>
                                  </a:solidFill>
                                  <a:latin typeface="Cambria Math" panose="02040503050406030204" pitchFamily="18" charset="0"/>
                                </a:rPr>
                                <m:t>𝐴</m:t>
                              </m:r>
                            </m:e>
                            <m:sub>
                              <m:r>
                                <a:rPr lang="en-GB" sz="2000" b="0" i="1" smtClean="0">
                                  <a:solidFill>
                                    <a:srgbClr val="EA1620"/>
                                  </a:solidFill>
                                  <a:latin typeface="Cambria Math" panose="02040503050406030204" pitchFamily="18" charset="0"/>
                                </a:rPr>
                                <m:t>𝐵𝐵</m:t>
                              </m:r>
                            </m:sub>
                          </m:sSub>
                          <m:r>
                            <a:rPr lang="en-GB" sz="2000" b="0" i="1" smtClean="0">
                              <a:solidFill>
                                <a:schemeClr val="tx1"/>
                              </a:solidFill>
                              <a:latin typeface="Cambria Math" panose="02040503050406030204" pitchFamily="18" charset="0"/>
                            </a:rPr>
                            <m:t>−</m:t>
                          </m:r>
                          <m:nary>
                            <m:naryPr>
                              <m:chr m:val="∑"/>
                              <m:supHide m:val="on"/>
                              <m:ctrlPr>
                                <a:rPr lang="en-GB" sz="2000" b="0" i="1" smtClean="0">
                                  <a:solidFill>
                                    <a:schemeClr val="tx1"/>
                                  </a:solidFill>
                                  <a:latin typeface="Cambria Math" panose="02040503050406030204" pitchFamily="18" charset="0"/>
                                </a:rPr>
                              </m:ctrlPr>
                            </m:naryPr>
                            <m:sub>
                              <m:r>
                                <m:rPr>
                                  <m:brk m:alnAt="7"/>
                                </m:rPr>
                                <a:rPr lang="en-GB" sz="2000" b="0" i="1" smtClean="0">
                                  <a:solidFill>
                                    <a:schemeClr val="tx1"/>
                                  </a:solidFill>
                                  <a:latin typeface="Cambria Math" panose="02040503050406030204" pitchFamily="18" charset="0"/>
                                </a:rPr>
                                <m:t>𝑖</m:t>
                              </m:r>
                            </m:sub>
                            <m:sup/>
                            <m:e>
                              <m:sSubSup>
                                <m:sSubSupPr>
                                  <m:ctrlPr>
                                    <a:rPr lang="en-GB" sz="2000" b="0" i="1" smtClean="0">
                                      <a:solidFill>
                                        <a:srgbClr val="29CE17"/>
                                      </a:solidFill>
                                      <a:latin typeface="Cambria Math" panose="02040503050406030204" pitchFamily="18" charset="0"/>
                                    </a:rPr>
                                  </m:ctrlPr>
                                </m:sSubSupPr>
                                <m:e>
                                  <m:r>
                                    <a:rPr lang="en-GB" sz="2000" b="0" i="1" smtClean="0">
                                      <a:solidFill>
                                        <a:srgbClr val="29CE17"/>
                                      </a:solidFill>
                                      <a:latin typeface="Cambria Math" panose="02040503050406030204" pitchFamily="18" charset="0"/>
                                    </a:rPr>
                                    <m:t>𝐴</m:t>
                                  </m:r>
                                </m:e>
                                <m:sub>
                                  <m:r>
                                    <a:rPr lang="en-GB" sz="2000" b="0" i="1" smtClean="0">
                                      <a:solidFill>
                                        <a:srgbClr val="29CE17"/>
                                      </a:solidFill>
                                      <a:latin typeface="Cambria Math" panose="02040503050406030204" pitchFamily="18" charset="0"/>
                                    </a:rPr>
                                    <m:t>𝐵𝐿𝐾</m:t>
                                  </m:r>
                                </m:sub>
                                <m:sup>
                                  <m:r>
                                    <a:rPr lang="en-GB" sz="2000" b="0" i="1" smtClean="0">
                                      <a:solidFill>
                                        <a:srgbClr val="29CE17"/>
                                      </a:solidFill>
                                      <a:latin typeface="Cambria Math" panose="02040503050406030204" pitchFamily="18" charset="0"/>
                                    </a:rPr>
                                    <m:t>𝑖</m:t>
                                  </m:r>
                                </m:sup>
                              </m:sSubSup>
                            </m:e>
                          </m:nary>
                          <m:r>
                            <a:rPr lang="en-GB" sz="2000" b="0" i="1" smtClean="0">
                              <a:solidFill>
                                <a:schemeClr val="tx1"/>
                              </a:solidFill>
                              <a:latin typeface="Cambria Math" panose="02040503050406030204" pitchFamily="18" charset="0"/>
                            </a:rPr>
                            <m:t>−</m:t>
                          </m:r>
                          <m:sSub>
                            <m:sSubPr>
                              <m:ctrlPr>
                                <a:rPr lang="en-GB" sz="2000" b="0" i="1" smtClean="0">
                                  <a:solidFill>
                                    <a:srgbClr val="24D3EA"/>
                                  </a:solidFill>
                                  <a:latin typeface="Cambria Math" panose="02040503050406030204" pitchFamily="18" charset="0"/>
                                </a:rPr>
                              </m:ctrlPr>
                            </m:sSubPr>
                            <m:e>
                              <m:r>
                                <a:rPr lang="en-GB" sz="2000" b="0" i="1" smtClean="0">
                                  <a:solidFill>
                                    <a:srgbClr val="24D3EA"/>
                                  </a:solidFill>
                                  <a:latin typeface="Cambria Math" panose="02040503050406030204" pitchFamily="18" charset="0"/>
                                </a:rPr>
                                <m:t>𝐴</m:t>
                              </m:r>
                            </m:e>
                            <m:sub>
                              <m:r>
                                <a:rPr lang="en-GB" sz="2000" b="0" i="1" smtClean="0">
                                  <a:solidFill>
                                    <a:srgbClr val="24D3EA"/>
                                  </a:solidFill>
                                  <a:latin typeface="Cambria Math" panose="02040503050406030204" pitchFamily="18" charset="0"/>
                                </a:rPr>
                                <m:t>𝑂𝐵𝐽</m:t>
                              </m:r>
                            </m:sub>
                          </m:sSub>
                          <m:r>
                            <a:rPr lang="en-GB" sz="2000" b="0" i="1" smtClean="0">
                              <a:solidFill>
                                <a:schemeClr val="tx1"/>
                              </a:solidFill>
                              <a:latin typeface="Cambria Math" panose="02040503050406030204" pitchFamily="18" charset="0"/>
                            </a:rPr>
                            <m:t>−</m:t>
                          </m:r>
                          <m:sSub>
                            <m:sSubPr>
                              <m:ctrlPr>
                                <a:rPr lang="en-GB" sz="2000" b="0" i="1" smtClean="0">
                                  <a:solidFill>
                                    <a:srgbClr val="EFAB11"/>
                                  </a:solidFill>
                                  <a:latin typeface="Cambria Math" panose="02040503050406030204" pitchFamily="18" charset="0"/>
                                </a:rPr>
                              </m:ctrlPr>
                            </m:sSubPr>
                            <m:e>
                              <m:r>
                                <a:rPr lang="en-GB" sz="2000" b="0" i="1" smtClean="0">
                                  <a:solidFill>
                                    <a:srgbClr val="EFAB11"/>
                                  </a:solidFill>
                                  <a:latin typeface="Cambria Math" panose="02040503050406030204" pitchFamily="18" charset="0"/>
                                </a:rPr>
                                <m:t>𝐴</m:t>
                              </m:r>
                            </m:e>
                            <m:sub>
                              <m:r>
                                <a:rPr lang="en-GB" sz="2000" b="0" i="1" smtClean="0">
                                  <a:solidFill>
                                    <a:srgbClr val="EFAB11"/>
                                  </a:solidFill>
                                  <a:latin typeface="Cambria Math" panose="02040503050406030204" pitchFamily="18" charset="0"/>
                                </a:rPr>
                                <m:t>𝐸𝑋𝑇</m:t>
                              </m:r>
                            </m:sub>
                          </m:sSub>
                        </m:num>
                        <m:den>
                          <m:sSub>
                            <m:sSubPr>
                              <m:ctrlPr>
                                <a:rPr lang="en-GB" sz="2000" b="0" i="1" smtClean="0">
                                  <a:solidFill>
                                    <a:srgbClr val="EA1620"/>
                                  </a:solidFill>
                                  <a:latin typeface="Cambria Math" panose="02040503050406030204" pitchFamily="18" charset="0"/>
                                </a:rPr>
                              </m:ctrlPr>
                            </m:sSubPr>
                            <m:e>
                              <m:r>
                                <a:rPr lang="en-GB" sz="2000" b="0" i="1" smtClean="0">
                                  <a:solidFill>
                                    <a:srgbClr val="EA1620"/>
                                  </a:solidFill>
                                  <a:latin typeface="Cambria Math" panose="02040503050406030204" pitchFamily="18" charset="0"/>
                                </a:rPr>
                                <m:t>𝐴</m:t>
                              </m:r>
                            </m:e>
                            <m:sub>
                              <m:r>
                                <a:rPr lang="en-GB" sz="2000" b="0" i="1" smtClean="0">
                                  <a:solidFill>
                                    <a:srgbClr val="EA1620"/>
                                  </a:solidFill>
                                  <a:latin typeface="Cambria Math" panose="02040503050406030204" pitchFamily="18" charset="0"/>
                                </a:rPr>
                                <m:t>𝐵𝐵</m:t>
                              </m:r>
                            </m:sub>
                          </m:sSub>
                        </m:den>
                      </m:f>
                    </m:oMath>
                  </m:oMathPara>
                </a14:m>
                <a:endParaRPr lang="en-GB" sz="2000" i="1" dirty="0">
                  <a:solidFill>
                    <a:schemeClr val="tx1"/>
                  </a:solidFill>
                  <a:latin typeface="Cambria Math" panose="02040503050406030204" pitchFamily="18" charset="0"/>
                </a:endParaRPr>
              </a:p>
            </p:txBody>
          </p:sp>
        </mc:Choice>
        <mc:Fallback xmlns="">
          <p:sp>
            <p:nvSpPr>
              <p:cNvPr id="15" name="Segnaposto contenuto 2">
                <a:extLst>
                  <a:ext uri="{FF2B5EF4-FFF2-40B4-BE49-F238E27FC236}">
                    <a16:creationId xmlns:a16="http://schemas.microsoft.com/office/drawing/2014/main" id="{D7D37D54-FFE6-B940-84F2-740F31D47378}"/>
                  </a:ext>
                </a:extLst>
              </p:cNvPr>
              <p:cNvSpPr txBox="1">
                <a:spLocks noRot="1" noChangeAspect="1" noMove="1" noResize="1" noEditPoints="1" noAdjustHandles="1" noChangeArrowheads="1" noChangeShapeType="1" noTextEdit="1"/>
              </p:cNvSpPr>
              <p:nvPr/>
            </p:nvSpPr>
            <p:spPr>
              <a:xfrm>
                <a:off x="685799" y="4742181"/>
                <a:ext cx="5755824" cy="1754396"/>
              </a:xfrm>
              <a:prstGeom prst="rect">
                <a:avLst/>
              </a:prstGeom>
              <a:blipFill>
                <a:blip r:embed="rId7"/>
                <a:stretch>
                  <a:fillRect l="-1058" t="-3819"/>
                </a:stretch>
              </a:blipFill>
            </p:spPr>
            <p:txBody>
              <a:bodyPr/>
              <a:lstStyle/>
              <a:p>
                <a:r>
                  <a:rPr lang="en-GB">
                    <a:noFill/>
                  </a:rPr>
                  <a:t> </a:t>
                </a:r>
              </a:p>
            </p:txBody>
          </p:sp>
        </mc:Fallback>
      </mc:AlternateContent>
    </p:spTree>
    <p:extLst>
      <p:ext uri="{BB962C8B-B14F-4D97-AF65-F5344CB8AC3E}">
        <p14:creationId xmlns:p14="http://schemas.microsoft.com/office/powerpoint/2010/main" val="22400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3" presetClass="emph" presetSubtype="2" fill="hold" nodeType="withEffect">
                                  <p:stCondLst>
                                    <p:cond delay="0"/>
                                  </p:stCondLst>
                                  <p:childTnLst>
                                    <p:animClr clrSpc="rgb" dir="cw">
                                      <p:cBhvr override="childStyle">
                                        <p:cTn id="9" dur="500" fill="hold"/>
                                        <p:tgtEl>
                                          <p:spTgt spid="10">
                                            <p:txEl>
                                              <p:pRg st="1" end="1"/>
                                            </p:txEl>
                                          </p:spTgt>
                                        </p:tgtEl>
                                        <p:attrNameLst>
                                          <p:attrName>style.color</p:attrName>
                                        </p:attrNameLst>
                                      </p:cBhvr>
                                      <p:to>
                                        <a:srgbClr val="EA1620"/>
                                      </p:to>
                                    </p:animClr>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3" presetClass="emph" presetSubtype="2" fill="hold" nodeType="withEffect">
                                  <p:stCondLst>
                                    <p:cond delay="0"/>
                                  </p:stCondLst>
                                  <p:childTnLst>
                                    <p:animClr clrSpc="rgb" dir="cw">
                                      <p:cBhvr override="childStyle">
                                        <p:cTn id="16" dur="500" fill="hold"/>
                                        <p:tgtEl>
                                          <p:spTgt spid="10">
                                            <p:txEl>
                                              <p:pRg st="2" end="2"/>
                                            </p:txEl>
                                          </p:spTgt>
                                        </p:tgtEl>
                                        <p:attrNameLst>
                                          <p:attrName>style.color</p:attrName>
                                        </p:attrNameLst>
                                      </p:cBhvr>
                                      <p:to>
                                        <a:srgbClr val="29CE17"/>
                                      </p:to>
                                    </p:animClr>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3" presetClass="emph" presetSubtype="2" fill="hold" nodeType="withEffect">
                                  <p:stCondLst>
                                    <p:cond delay="0"/>
                                  </p:stCondLst>
                                  <p:childTnLst>
                                    <p:animClr clrSpc="rgb" dir="cw">
                                      <p:cBhvr override="childStyle">
                                        <p:cTn id="23" dur="500" fill="hold"/>
                                        <p:tgtEl>
                                          <p:spTgt spid="10">
                                            <p:txEl>
                                              <p:pRg st="3" end="3"/>
                                            </p:txEl>
                                          </p:spTgt>
                                        </p:tgtEl>
                                        <p:attrNameLst>
                                          <p:attrName>style.color</p:attrName>
                                        </p:attrNameLst>
                                      </p:cBhvr>
                                      <p:to>
                                        <a:srgbClr val="24D3EA"/>
                                      </p:to>
                                    </p:animClr>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3" presetClass="emph" presetSubtype="2" fill="hold" nodeType="withEffect">
                                  <p:stCondLst>
                                    <p:cond delay="0"/>
                                  </p:stCondLst>
                                  <p:childTnLst>
                                    <p:animClr clrSpc="rgb" dir="cw">
                                      <p:cBhvr override="childStyle">
                                        <p:cTn id="30" dur="500" fill="hold"/>
                                        <p:tgtEl>
                                          <p:spTgt spid="10">
                                            <p:txEl>
                                              <p:pRg st="4" end="4"/>
                                            </p:txEl>
                                          </p:spTgt>
                                        </p:tgtEl>
                                        <p:attrNameLst>
                                          <p:attrName>style.color</p:attrName>
                                        </p:attrNameLst>
                                      </p:cBhvr>
                                      <p:to>
                                        <a:srgbClr val="EFAB11"/>
                                      </p:to>
                                    </p:animClr>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The nesting problem</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85800" y="2194560"/>
                <a:ext cx="10820400" cy="4084319"/>
              </a:xfrm>
            </p:spPr>
            <p:txBody>
              <a:bodyPr>
                <a:normAutofit/>
              </a:bodyPr>
              <a:lstStyle/>
              <a:p>
                <a:pPr marL="0" indent="0">
                  <a:buNone/>
                </a:pPr>
                <a:r>
                  <a:rPr lang="en-GB" i="1" u="sng" dirty="0"/>
                  <a:t>Nest a single object:</a:t>
                </a:r>
              </a:p>
              <a:p>
                <a:r>
                  <a:rPr lang="en-GB" sz="2000" dirty="0">
                    <a:solidFill>
                      <a:schemeClr val="bg1">
                        <a:lumMod val="50000"/>
                        <a:lumOff val="50000"/>
                      </a:schemeClr>
                    </a:solidFill>
                  </a:rPr>
                  <a:t>Generate a population</a:t>
                </a:r>
              </a:p>
              <a:p>
                <a:pPr lvl="1"/>
                <a:r>
                  <a:rPr lang="en-GB" sz="1800" dirty="0">
                    <a:solidFill>
                      <a:schemeClr val="bg1">
                        <a:lumMod val="50000"/>
                        <a:lumOff val="50000"/>
                      </a:schemeClr>
                    </a:solidFill>
                  </a:rPr>
                  <a:t>each individual is defined by </a:t>
                </a:r>
                <a14:m>
                  <m:oMath xmlns:m="http://schemas.openxmlformats.org/officeDocument/2006/math">
                    <m:d>
                      <m:dPr>
                        <m:ctrlPr>
                          <a:rPr lang="en-GB" sz="1800" i="1">
                            <a:solidFill>
                              <a:schemeClr val="bg1">
                                <a:lumMod val="50000"/>
                                <a:lumOff val="50000"/>
                              </a:schemeClr>
                            </a:solidFill>
                            <a:latin typeface="Cambria Math" panose="02040503050406030204" pitchFamily="18" charset="0"/>
                          </a:rPr>
                        </m:ctrlPr>
                      </m:dPr>
                      <m:e>
                        <m:sSub>
                          <m:sSubPr>
                            <m:ctrlPr>
                              <a:rPr lang="en-GB" sz="1800" i="1">
                                <a:solidFill>
                                  <a:schemeClr val="bg1">
                                    <a:lumMod val="50000"/>
                                    <a:lumOff val="50000"/>
                                  </a:schemeClr>
                                </a:solidFill>
                                <a:latin typeface="Cambria Math" panose="02040503050406030204" pitchFamily="18" charset="0"/>
                              </a:rPr>
                            </m:ctrlPr>
                          </m:sSubPr>
                          <m:e>
                            <m:r>
                              <a:rPr lang="en-GB" sz="1800" i="1">
                                <a:solidFill>
                                  <a:schemeClr val="bg1">
                                    <a:lumMod val="50000"/>
                                    <a:lumOff val="50000"/>
                                  </a:schemeClr>
                                </a:solidFill>
                                <a:latin typeface="Cambria Math" panose="02040503050406030204" pitchFamily="18" charset="0"/>
                              </a:rPr>
                              <m:t>𝑥</m:t>
                            </m:r>
                          </m:e>
                          <m:sub>
                            <m:r>
                              <a:rPr lang="en-GB" sz="1800" i="1">
                                <a:solidFill>
                                  <a:schemeClr val="bg1">
                                    <a:lumMod val="50000"/>
                                    <a:lumOff val="50000"/>
                                  </a:schemeClr>
                                </a:solidFill>
                                <a:latin typeface="Cambria Math" panose="02040503050406030204" pitchFamily="18" charset="0"/>
                              </a:rPr>
                              <m:t>𝑜</m:t>
                            </m:r>
                            <m:r>
                              <a:rPr lang="en-GB" sz="1800" i="1">
                                <a:solidFill>
                                  <a:schemeClr val="bg1">
                                    <a:lumMod val="50000"/>
                                    <a:lumOff val="50000"/>
                                  </a:schemeClr>
                                </a:solidFill>
                                <a:latin typeface="Cambria Math" panose="02040503050406030204" pitchFamily="18" charset="0"/>
                              </a:rPr>
                              <m:t> </m:t>
                            </m:r>
                          </m:sub>
                        </m:sSub>
                        <m:r>
                          <a:rPr lang="en-GB" sz="1800" i="1">
                            <a:solidFill>
                              <a:schemeClr val="bg1">
                                <a:lumMod val="50000"/>
                                <a:lumOff val="50000"/>
                              </a:schemeClr>
                            </a:solidFill>
                            <a:latin typeface="Cambria Math" panose="02040503050406030204" pitchFamily="18" charset="0"/>
                          </a:rPr>
                          <m:t>, </m:t>
                        </m:r>
                        <m:sSub>
                          <m:sSubPr>
                            <m:ctrlPr>
                              <a:rPr lang="en-GB" sz="1800" i="1">
                                <a:solidFill>
                                  <a:schemeClr val="bg1">
                                    <a:lumMod val="50000"/>
                                    <a:lumOff val="50000"/>
                                  </a:schemeClr>
                                </a:solidFill>
                                <a:latin typeface="Cambria Math" panose="02040503050406030204" pitchFamily="18" charset="0"/>
                              </a:rPr>
                            </m:ctrlPr>
                          </m:sSubPr>
                          <m:e>
                            <m:r>
                              <a:rPr lang="en-GB" sz="1800" i="1">
                                <a:solidFill>
                                  <a:schemeClr val="bg1">
                                    <a:lumMod val="50000"/>
                                    <a:lumOff val="50000"/>
                                  </a:schemeClr>
                                </a:solidFill>
                                <a:latin typeface="Cambria Math" panose="02040503050406030204" pitchFamily="18" charset="0"/>
                              </a:rPr>
                              <m:t>𝑦</m:t>
                            </m:r>
                          </m:e>
                          <m:sub>
                            <m:r>
                              <a:rPr lang="en-GB" sz="1800" i="1">
                                <a:solidFill>
                                  <a:schemeClr val="bg1">
                                    <a:lumMod val="50000"/>
                                    <a:lumOff val="50000"/>
                                  </a:schemeClr>
                                </a:solidFill>
                                <a:latin typeface="Cambria Math" panose="02040503050406030204" pitchFamily="18" charset="0"/>
                              </a:rPr>
                              <m:t>𝑜</m:t>
                            </m:r>
                            <m:r>
                              <a:rPr lang="en-GB" sz="1800" i="1">
                                <a:solidFill>
                                  <a:schemeClr val="bg1">
                                    <a:lumMod val="50000"/>
                                    <a:lumOff val="50000"/>
                                  </a:schemeClr>
                                </a:solidFill>
                                <a:latin typeface="Cambria Math" panose="02040503050406030204" pitchFamily="18" charset="0"/>
                              </a:rPr>
                              <m:t> </m:t>
                            </m:r>
                          </m:sub>
                        </m:sSub>
                        <m:r>
                          <a:rPr lang="en-GB" sz="1800" i="1">
                            <a:solidFill>
                              <a:schemeClr val="bg1">
                                <a:lumMod val="50000"/>
                                <a:lumOff val="50000"/>
                              </a:schemeClr>
                            </a:solidFill>
                            <a:latin typeface="Cambria Math" panose="02040503050406030204" pitchFamily="18" charset="0"/>
                          </a:rPr>
                          <m:t>, </m:t>
                        </m:r>
                        <m:r>
                          <a:rPr lang="en-GB" sz="1800" i="1">
                            <a:solidFill>
                              <a:schemeClr val="bg1">
                                <a:lumMod val="50000"/>
                                <a:lumOff val="50000"/>
                              </a:schemeClr>
                            </a:solidFill>
                            <a:latin typeface="Cambria Math" panose="02040503050406030204" pitchFamily="18" charset="0"/>
                            <a:ea typeface="Cambria Math" panose="02040503050406030204" pitchFamily="18" charset="0"/>
                          </a:rPr>
                          <m:t>𝜃</m:t>
                        </m:r>
                      </m:e>
                    </m:d>
                  </m:oMath>
                </a14:m>
                <a:endParaRPr lang="en-GB" sz="1800" dirty="0">
                  <a:solidFill>
                    <a:schemeClr val="bg1">
                      <a:lumMod val="50000"/>
                      <a:lumOff val="50000"/>
                    </a:schemeClr>
                  </a:solidFill>
                </a:endParaRPr>
              </a:p>
              <a:p>
                <a:pPr lvl="1"/>
                <a:r>
                  <a:rPr lang="en-GB" sz="1800" dirty="0">
                    <a:solidFill>
                      <a:schemeClr val="bg1">
                        <a:lumMod val="50000"/>
                        <a:lumOff val="50000"/>
                      </a:schemeClr>
                    </a:solidFill>
                  </a:rPr>
                  <a:t>discard the individual that place the object outside the base (even partially)</a:t>
                </a:r>
              </a:p>
              <a:p>
                <a:pPr lvl="1"/>
                <a:r>
                  <a:rPr lang="en-GB" sz="1800" dirty="0">
                    <a:solidFill>
                      <a:schemeClr val="bg1">
                        <a:lumMod val="50000"/>
                        <a:lumOff val="50000"/>
                      </a:schemeClr>
                    </a:solidFill>
                  </a:rPr>
                  <a:t>discard the individual that lead to intersection between the object and the balks</a:t>
                </a:r>
              </a:p>
              <a:p>
                <a:r>
                  <a:rPr lang="en-GB" sz="2000" dirty="0">
                    <a:solidFill>
                      <a:schemeClr val="bg1">
                        <a:lumMod val="50000"/>
                        <a:lumOff val="50000"/>
                      </a:schemeClr>
                    </a:solidFill>
                  </a:rPr>
                  <a:t>Calculate </a:t>
                </a:r>
                <a14:m>
                  <m:oMath xmlns:m="http://schemas.openxmlformats.org/officeDocument/2006/math">
                    <m:r>
                      <a:rPr lang="en-GB" sz="2000" b="0" i="1" smtClean="0">
                        <a:solidFill>
                          <a:schemeClr val="bg1">
                            <a:lumMod val="50000"/>
                            <a:lumOff val="50000"/>
                          </a:schemeClr>
                        </a:solidFill>
                        <a:latin typeface="Cambria Math" panose="02040503050406030204" pitchFamily="18" charset="0"/>
                      </a:rPr>
                      <m:t>𝑀</m:t>
                    </m:r>
                  </m:oMath>
                </a14:m>
                <a:r>
                  <a:rPr lang="en-GB" sz="2000" dirty="0">
                    <a:solidFill>
                      <a:schemeClr val="bg1">
                        <a:lumMod val="50000"/>
                        <a:lumOff val="50000"/>
                      </a:schemeClr>
                    </a:solidFill>
                  </a:rPr>
                  <a:t> for each individual</a:t>
                </a:r>
              </a:p>
              <a:p>
                <a:pPr lvl="1"/>
                <a:r>
                  <a:rPr lang="en-GB" sz="1800" dirty="0">
                    <a:solidFill>
                      <a:schemeClr val="bg1">
                        <a:lumMod val="50000"/>
                        <a:lumOff val="50000"/>
                      </a:schemeClr>
                    </a:solidFill>
                  </a:rPr>
                  <a:t>if an individual exhibits an </a:t>
                </a:r>
                <a14:m>
                  <m:oMath xmlns:m="http://schemas.openxmlformats.org/officeDocument/2006/math">
                    <m:r>
                      <a:rPr lang="en-GB" sz="1800" i="1">
                        <a:solidFill>
                          <a:schemeClr val="bg1">
                            <a:lumMod val="50000"/>
                            <a:lumOff val="50000"/>
                          </a:schemeClr>
                        </a:solidFill>
                        <a:latin typeface="Cambria Math" panose="02040503050406030204" pitchFamily="18" charset="0"/>
                      </a:rPr>
                      <m:t>𝑀</m:t>
                    </m:r>
                  </m:oMath>
                </a14:m>
                <a:r>
                  <a:rPr lang="en-GB" sz="1800" dirty="0">
                    <a:solidFill>
                      <a:schemeClr val="bg1">
                        <a:lumMod val="50000"/>
                        <a:lumOff val="50000"/>
                      </a:schemeClr>
                    </a:solidFill>
                  </a:rPr>
                  <a:t> value lower than the best found minimum, save the coordinate and update the best found minimum value</a:t>
                </a:r>
              </a:p>
              <a:p>
                <a:r>
                  <a:rPr lang="en-GB" sz="2000" dirty="0">
                    <a:solidFill>
                      <a:schemeClr val="bg1">
                        <a:lumMod val="50000"/>
                        <a:lumOff val="50000"/>
                      </a:schemeClr>
                    </a:solidFill>
                  </a:rPr>
                  <a:t>Generate the next population</a:t>
                </a:r>
              </a:p>
              <a:p>
                <a:r>
                  <a:rPr lang="en-GB" sz="2000" dirty="0">
                    <a:solidFill>
                      <a:schemeClr val="bg1">
                        <a:lumMod val="50000"/>
                        <a:lumOff val="50000"/>
                      </a:schemeClr>
                    </a:solidFill>
                  </a:rPr>
                  <a:t>Repeat…</a:t>
                </a:r>
                <a:endParaRPr lang="en-GB" sz="2000" b="1" dirty="0">
                  <a:solidFill>
                    <a:schemeClr val="bg1">
                      <a:lumMod val="50000"/>
                      <a:lumOff val="50000"/>
                    </a:schemeClr>
                  </a:solidFill>
                </a:endParaRPr>
              </a:p>
              <a:p>
                <a:r>
                  <a:rPr lang="en-GB" sz="2000" dirty="0">
                    <a:solidFill>
                      <a:schemeClr val="bg1">
                        <a:lumMod val="50000"/>
                        <a:lumOff val="50000"/>
                      </a:schemeClr>
                    </a:solidFill>
                  </a:rPr>
                  <a:t>Place the object in correspondence of the best minimum coordinates</a:t>
                </a:r>
              </a:p>
            </p:txBody>
          </p:sp>
        </mc:Choice>
        <mc:Fallback xmlns="">
          <p:sp>
            <p:nvSpPr>
              <p:cNvPr id="3" name="Segnaposto contenuto 2">
                <a:extLst>
                  <a:ext uri="{FF2B5EF4-FFF2-40B4-BE49-F238E27FC236}">
                    <a16:creationId xmlns:a16="http://schemas.microsoft.com/office/drawing/2014/main" id="{C34C95D2-1DB8-D248-BA12-6EFE4BB59861}"/>
                  </a:ext>
                </a:extLst>
              </p:cNvPr>
              <p:cNvSpPr>
                <a:spLocks noGrp="1" noRot="1" noChangeAspect="1" noMove="1" noResize="1" noEditPoints="1" noAdjustHandles="1" noChangeArrowheads="1" noChangeShapeType="1" noTextEdit="1"/>
              </p:cNvSpPr>
              <p:nvPr>
                <p:ph idx="1"/>
              </p:nvPr>
            </p:nvSpPr>
            <p:spPr>
              <a:xfrm>
                <a:off x="685800" y="2194560"/>
                <a:ext cx="10820400" cy="4084319"/>
              </a:xfrm>
              <a:blipFill>
                <a:blip r:embed="rId2"/>
                <a:stretch>
                  <a:fillRect l="-732" t="-1940"/>
                </a:stretch>
              </a:blipFill>
            </p:spPr>
            <p:txBody>
              <a:bodyPr/>
              <a:lstStyle/>
              <a:p>
                <a:r>
                  <a:rPr lang="en-GB">
                    <a:noFill/>
                  </a:rPr>
                  <a:t> </a:t>
                </a:r>
              </a:p>
            </p:txBody>
          </p:sp>
        </mc:Fallback>
      </mc:AlternateContent>
    </p:spTree>
    <p:extLst>
      <p:ext uri="{BB962C8B-B14F-4D97-AF65-F5344CB8AC3E}">
        <p14:creationId xmlns:p14="http://schemas.microsoft.com/office/powerpoint/2010/main" val="224050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rgbClr val="FFFFFF"/>
                                      </p:to>
                                    </p:animClr>
                                  </p:childTnLst>
                                </p:cTn>
                              </p:par>
                              <p:par>
                                <p:cTn id="7" presetID="3" presetClass="emph" presetSubtype="2" fill="hold" nodeType="withEffect">
                                  <p:stCondLst>
                                    <p:cond delay="0"/>
                                  </p:stCondLst>
                                  <p:childTnLst>
                                    <p:animClr clrSpc="rgb" dir="cw">
                                      <p:cBhvr override="childStyle">
                                        <p:cTn id="8" dur="500" fill="hold"/>
                                        <p:tgtEl>
                                          <p:spTgt spid="3">
                                            <p:txEl>
                                              <p:pRg st="2" end="2"/>
                                            </p:txEl>
                                          </p:spTgt>
                                        </p:tgtEl>
                                        <p:attrNameLst>
                                          <p:attrName>style.color</p:attrName>
                                        </p:attrNameLst>
                                      </p:cBhvr>
                                      <p:to>
                                        <a:srgbClr val="FFFFFF"/>
                                      </p:to>
                                    </p:animClr>
                                  </p:childTnLst>
                                </p:cTn>
                              </p:par>
                              <p:par>
                                <p:cTn id="9" presetID="3" presetClass="emph" presetSubtype="2" fill="hold" nodeType="withEffect">
                                  <p:stCondLst>
                                    <p:cond delay="0"/>
                                  </p:stCondLst>
                                  <p:childTnLst>
                                    <p:animClr clrSpc="rgb" dir="cw">
                                      <p:cBhvr override="childStyle">
                                        <p:cTn id="10" dur="500" fill="hold"/>
                                        <p:tgtEl>
                                          <p:spTgt spid="3">
                                            <p:txEl>
                                              <p:pRg st="3" end="3"/>
                                            </p:txEl>
                                          </p:spTgt>
                                        </p:tgtEl>
                                        <p:attrNameLst>
                                          <p:attrName>style.color</p:attrName>
                                        </p:attrNameLst>
                                      </p:cBhvr>
                                      <p:to>
                                        <a:srgbClr val="FFFFFF"/>
                                      </p:to>
                                    </p:animClr>
                                  </p:childTnLst>
                                </p:cTn>
                              </p:par>
                              <p:par>
                                <p:cTn id="11" presetID="3" presetClass="emph" presetSubtype="2" fill="hold" nodeType="withEffect">
                                  <p:stCondLst>
                                    <p:cond delay="0"/>
                                  </p:stCondLst>
                                  <p:childTnLst>
                                    <p:animClr clrSpc="rgb" dir="cw">
                                      <p:cBhvr override="childStyle">
                                        <p:cTn id="12" dur="500" fill="hold"/>
                                        <p:tgtEl>
                                          <p:spTgt spid="3">
                                            <p:txEl>
                                              <p:pRg st="4" end="4"/>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500" fill="hold"/>
                                        <p:tgtEl>
                                          <p:spTgt spid="3">
                                            <p:txEl>
                                              <p:pRg st="5" end="5"/>
                                            </p:txEl>
                                          </p:spTgt>
                                        </p:tgtEl>
                                        <p:attrNameLst>
                                          <p:attrName>style.color</p:attrName>
                                        </p:attrNameLst>
                                      </p:cBhvr>
                                      <p:to>
                                        <a:srgbClr val="FFFFFF"/>
                                      </p:to>
                                    </p:animClr>
                                  </p:childTnLst>
                                </p:cTn>
                              </p:par>
                              <p:par>
                                <p:cTn id="17" presetID="3" presetClass="emph" presetSubtype="2" fill="hold" nodeType="withEffect">
                                  <p:stCondLst>
                                    <p:cond delay="0"/>
                                  </p:stCondLst>
                                  <p:childTnLst>
                                    <p:animClr clrSpc="rgb" dir="cw">
                                      <p:cBhvr override="childStyle">
                                        <p:cTn id="18" dur="500" fill="hold"/>
                                        <p:tgtEl>
                                          <p:spTgt spid="3">
                                            <p:txEl>
                                              <p:pRg st="6" end="6"/>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3">
                                            <p:txEl>
                                              <p:pRg st="7" end="7"/>
                                            </p:txEl>
                                          </p:spTgt>
                                        </p:tgtEl>
                                        <p:attrNameLst>
                                          <p:attrName>style.color</p:attrName>
                                        </p:attrNameLst>
                                      </p:cBhvr>
                                      <p:to>
                                        <a:srgbClr val="FFFFFF"/>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3">
                                            <p:txEl>
                                              <p:pRg st="8" end="8"/>
                                            </p:txEl>
                                          </p:spTgt>
                                        </p:tgtEl>
                                        <p:attrNameLst>
                                          <p:attrName>style.color</p:attrName>
                                        </p:attrNameLst>
                                      </p:cBhvr>
                                      <p:to>
                                        <a:srgbClr val="FFFFFF"/>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3">
                                            <p:txEl>
                                              <p:pRg st="9" end="9"/>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The nesting problem</a:t>
            </a:r>
          </a:p>
        </p:txBody>
      </p:sp>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85800" y="2194561"/>
            <a:ext cx="10820400" cy="2038184"/>
          </a:xfrm>
        </p:spPr>
        <p:txBody>
          <a:bodyPr>
            <a:normAutofit/>
          </a:bodyPr>
          <a:lstStyle/>
          <a:p>
            <a:pPr marL="0" indent="0">
              <a:buNone/>
            </a:pPr>
            <a:r>
              <a:rPr lang="en-GB" i="1" u="sng" dirty="0"/>
              <a:t>Nest all the objects:</a:t>
            </a:r>
          </a:p>
          <a:p>
            <a:r>
              <a:rPr lang="en-GB" sz="2000" dirty="0"/>
              <a:t>Nest a single object</a:t>
            </a:r>
          </a:p>
          <a:p>
            <a:r>
              <a:rPr lang="en-GB" sz="2000" dirty="0"/>
              <a:t>Update the base (the nested object became a new balk)</a:t>
            </a:r>
          </a:p>
          <a:p>
            <a:r>
              <a:rPr lang="en-GB" sz="2000" dirty="0"/>
              <a:t>Repeat…</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xmlns="" id="{DDEF05D9-01B3-9E44-9BB3-56A7E06E71C4}"/>
                  </a:ext>
                </a:extLst>
              </p:cNvPr>
              <p:cNvSpPr txBox="1">
                <a:spLocks/>
              </p:cNvSpPr>
              <p:nvPr/>
            </p:nvSpPr>
            <p:spPr>
              <a:xfrm>
                <a:off x="685800" y="4240696"/>
                <a:ext cx="10820400" cy="2038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i="1" u="sng" dirty="0"/>
                  <a:t>IMPROVMENTS:</a:t>
                </a:r>
              </a:p>
              <a:p>
                <a:r>
                  <a:rPr lang="en-GB" sz="2000" dirty="0">
                    <a:solidFill>
                      <a:schemeClr val="bg1">
                        <a:lumMod val="50000"/>
                        <a:lumOff val="50000"/>
                      </a:schemeClr>
                    </a:solidFill>
                  </a:rPr>
                  <a:t>Combine different functions to minimize</a:t>
                </a:r>
                <a:br>
                  <a:rPr lang="en-GB" sz="2000" dirty="0">
                    <a:solidFill>
                      <a:schemeClr val="bg1">
                        <a:lumMod val="50000"/>
                        <a:lumOff val="50000"/>
                      </a:schemeClr>
                    </a:solidFill>
                  </a:rPr>
                </a:br>
                <a:r>
                  <a:rPr lang="en-GB" sz="2000" dirty="0">
                    <a:solidFill>
                      <a:schemeClr val="bg1">
                        <a:lumMod val="50000"/>
                        <a:lumOff val="50000"/>
                      </a:schemeClr>
                    </a:solidFill>
                  </a:rPr>
                  <a:t/>
                </a:r>
                <a:br>
                  <a:rPr lang="en-GB" sz="2000" dirty="0">
                    <a:solidFill>
                      <a:schemeClr val="bg1">
                        <a:lumMod val="50000"/>
                        <a:lumOff val="50000"/>
                      </a:schemeClr>
                    </a:solidFill>
                  </a:rPr>
                </a:br>
                <a14:m>
                  <m:oMath xmlns:m="http://schemas.openxmlformats.org/officeDocument/2006/math">
                    <m:r>
                      <a:rPr lang="en-GB" sz="2000" b="0" i="1" smtClean="0">
                        <a:solidFill>
                          <a:schemeClr val="bg1">
                            <a:lumMod val="50000"/>
                            <a:lumOff val="50000"/>
                          </a:schemeClr>
                        </a:solidFill>
                        <a:latin typeface="Cambria Math" panose="02040503050406030204" pitchFamily="18" charset="0"/>
                      </a:rPr>
                      <m:t>𝑀</m:t>
                    </m:r>
                    <m:r>
                      <a:rPr lang="en-GB" sz="2000" b="0" i="1" smtClean="0">
                        <a:solidFill>
                          <a:schemeClr val="bg1">
                            <a:lumMod val="50000"/>
                            <a:lumOff val="50000"/>
                          </a:schemeClr>
                        </a:solidFill>
                        <a:latin typeface="Cambria Math" panose="02040503050406030204" pitchFamily="18" charset="0"/>
                      </a:rPr>
                      <m:t>=</m:t>
                    </m:r>
                    <m:sSub>
                      <m:sSubPr>
                        <m:ctrlPr>
                          <a:rPr lang="en-GB" sz="2000" b="0" i="1" smtClean="0">
                            <a:solidFill>
                              <a:schemeClr val="bg1">
                                <a:lumMod val="50000"/>
                                <a:lumOff val="50000"/>
                              </a:schemeClr>
                            </a:solidFill>
                            <a:latin typeface="Cambria Math" panose="02040503050406030204" pitchFamily="18" charset="0"/>
                          </a:rPr>
                        </m:ctrlPr>
                      </m:sSubPr>
                      <m:e>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𝜆</m:t>
                        </m:r>
                      </m:e>
                      <m:sub>
                        <m:r>
                          <a:rPr lang="en-GB" sz="2000" b="0" i="1" smtClean="0">
                            <a:solidFill>
                              <a:schemeClr val="bg1">
                                <a:lumMod val="50000"/>
                                <a:lumOff val="50000"/>
                              </a:schemeClr>
                            </a:solidFill>
                            <a:latin typeface="Cambria Math" panose="02040503050406030204" pitchFamily="18" charset="0"/>
                          </a:rPr>
                          <m:t>0</m:t>
                        </m:r>
                      </m:sub>
                    </m:sSub>
                    <m:sSub>
                      <m:sSubPr>
                        <m:ctrlPr>
                          <a:rPr lang="en-GB" sz="2000" b="0" i="1" smtClean="0">
                            <a:solidFill>
                              <a:schemeClr val="bg1">
                                <a:lumMod val="50000"/>
                                <a:lumOff val="50000"/>
                              </a:schemeClr>
                            </a:solidFill>
                            <a:latin typeface="Cambria Math" panose="02040503050406030204" pitchFamily="18" charset="0"/>
                          </a:rPr>
                        </m:ctrlPr>
                      </m:sSubPr>
                      <m:e>
                        <m:r>
                          <a:rPr lang="en-GB" sz="2000" b="0" i="1" smtClean="0">
                            <a:solidFill>
                              <a:schemeClr val="bg1">
                                <a:lumMod val="50000"/>
                                <a:lumOff val="50000"/>
                              </a:schemeClr>
                            </a:solidFill>
                            <a:latin typeface="Cambria Math" panose="02040503050406030204" pitchFamily="18" charset="0"/>
                          </a:rPr>
                          <m:t>𝑀</m:t>
                        </m:r>
                      </m:e>
                      <m:sub>
                        <m:r>
                          <a:rPr lang="en-GB" sz="2000" b="0" i="1" smtClean="0">
                            <a:solidFill>
                              <a:schemeClr val="bg1">
                                <a:lumMod val="50000"/>
                                <a:lumOff val="50000"/>
                              </a:schemeClr>
                            </a:solidFill>
                            <a:latin typeface="Cambria Math" panose="02040503050406030204" pitchFamily="18" charset="0"/>
                          </a:rPr>
                          <m:t>0</m:t>
                        </m:r>
                      </m:sub>
                    </m:sSub>
                    <m:r>
                      <a:rPr lang="en-GB" sz="2000" b="0" i="1" smtClean="0">
                        <a:solidFill>
                          <a:schemeClr val="bg1">
                            <a:lumMod val="50000"/>
                            <a:lumOff val="50000"/>
                          </a:schemeClr>
                        </a:solidFill>
                        <a:latin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ea typeface="Cambria Math" panose="02040503050406030204" pitchFamily="18" charset="0"/>
                          </a:rPr>
                          <m:t>𝜆</m:t>
                        </m:r>
                      </m:e>
                      <m:sub>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1</m:t>
                        </m:r>
                      </m:sub>
                    </m:sSub>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𝑀</m:t>
                        </m:r>
                      </m:e>
                      <m:sub>
                        <m:r>
                          <a:rPr lang="en-GB" sz="2000" b="0" i="1" smtClean="0">
                            <a:solidFill>
                              <a:schemeClr val="bg1">
                                <a:lumMod val="50000"/>
                                <a:lumOff val="50000"/>
                              </a:schemeClr>
                            </a:solidFill>
                            <a:latin typeface="Cambria Math" panose="02040503050406030204" pitchFamily="18" charset="0"/>
                          </a:rPr>
                          <m:t>1</m:t>
                        </m:r>
                      </m:sub>
                    </m:sSub>
                    <m:r>
                      <a:rPr lang="en-GB" sz="2000" b="0" i="1" smtClean="0">
                        <a:solidFill>
                          <a:schemeClr val="bg1">
                            <a:lumMod val="50000"/>
                            <a:lumOff val="50000"/>
                          </a:schemeClr>
                        </a:solidFill>
                        <a:latin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ea typeface="Cambria Math" panose="02040503050406030204" pitchFamily="18" charset="0"/>
                          </a:rPr>
                          <m:t>𝜆</m:t>
                        </m:r>
                      </m:e>
                      <m:sub>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𝑛</m:t>
                        </m:r>
                      </m:sub>
                    </m:sSub>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𝑀</m:t>
                        </m:r>
                      </m:e>
                      <m:sub>
                        <m:r>
                          <a:rPr lang="en-GB" sz="2000" b="0" i="1" smtClean="0">
                            <a:solidFill>
                              <a:schemeClr val="bg1">
                                <a:lumMod val="50000"/>
                                <a:lumOff val="50000"/>
                              </a:schemeClr>
                            </a:solidFill>
                            <a:latin typeface="Cambria Math" panose="02040503050406030204" pitchFamily="18" charset="0"/>
                          </a:rPr>
                          <m:t>𝑛</m:t>
                        </m:r>
                      </m:sub>
                    </m:sSub>
                  </m:oMath>
                </a14:m>
                <a:endParaRPr lang="en-GB" sz="2000" dirty="0">
                  <a:solidFill>
                    <a:schemeClr val="bg1">
                      <a:lumMod val="50000"/>
                      <a:lumOff val="50000"/>
                    </a:schemeClr>
                  </a:solidFill>
                </a:endParaRPr>
              </a:p>
              <a:p>
                <a:r>
                  <a:rPr lang="en-GB" sz="2000" b="1" i="1" u="sng" dirty="0">
                    <a:solidFill>
                      <a:schemeClr val="bg1">
                        <a:lumMod val="50000"/>
                        <a:lumOff val="50000"/>
                      </a:schemeClr>
                    </a:solidFill>
                  </a:rPr>
                  <a:t>Object recognition</a:t>
                </a:r>
              </a:p>
            </p:txBody>
          </p:sp>
        </mc:Choice>
        <mc:Fallback xmlns="">
          <p:sp>
            <p:nvSpPr>
              <p:cNvPr id="4" name="Segnaposto contenuto 2">
                <a:extLst>
                  <a:ext uri="{FF2B5EF4-FFF2-40B4-BE49-F238E27FC236}">
                    <a16:creationId xmlns:a16="http://schemas.microsoft.com/office/drawing/2014/main" id="{DDEF05D9-01B3-9E44-9BB3-56A7E06E71C4}"/>
                  </a:ext>
                </a:extLst>
              </p:cNvPr>
              <p:cNvSpPr txBox="1">
                <a:spLocks noRot="1" noChangeAspect="1" noMove="1" noResize="1" noEditPoints="1" noAdjustHandles="1" noChangeArrowheads="1" noChangeShapeType="1" noTextEdit="1"/>
              </p:cNvSpPr>
              <p:nvPr/>
            </p:nvSpPr>
            <p:spPr>
              <a:xfrm>
                <a:off x="685800" y="4240696"/>
                <a:ext cx="10820400" cy="2038183"/>
              </a:xfrm>
              <a:prstGeom prst="rect">
                <a:avLst/>
              </a:prstGeom>
              <a:blipFill>
                <a:blip r:embed="rId2"/>
                <a:stretch>
                  <a:fillRect l="-732" t="-3892"/>
                </a:stretch>
              </a:blipFill>
            </p:spPr>
            <p:txBody>
              <a:bodyPr/>
              <a:lstStyle/>
              <a:p>
                <a:r>
                  <a:rPr lang="en-GB">
                    <a:noFill/>
                  </a:rPr>
                  <a:t> </a:t>
                </a:r>
              </a:p>
            </p:txBody>
          </p:sp>
        </mc:Fallback>
      </mc:AlternateContent>
      <p:pic>
        <p:nvPicPr>
          <p:cNvPr id="6" name="Immagine 5">
            <a:extLst>
              <a:ext uri="{FF2B5EF4-FFF2-40B4-BE49-F238E27FC236}">
                <a16:creationId xmlns:a16="http://schemas.microsoft.com/office/drawing/2014/main" xmlns="" id="{4BCAA7DC-A7F7-FA42-9322-7CDDC2764F74}"/>
              </a:ext>
            </a:extLst>
          </p:cNvPr>
          <p:cNvPicPr>
            <a:picLocks noChangeAspect="1"/>
          </p:cNvPicPr>
          <p:nvPr/>
        </p:nvPicPr>
        <p:blipFill>
          <a:blip r:embed="rId3"/>
          <a:stretch>
            <a:fillRect/>
          </a:stretch>
        </p:blipFill>
        <p:spPr>
          <a:xfrm>
            <a:off x="3520532" y="1970772"/>
            <a:ext cx="5150936" cy="4802563"/>
          </a:xfrm>
          <a:prstGeom prst="rect">
            <a:avLst/>
          </a:prstGeom>
          <a:ln>
            <a:solidFill>
              <a:schemeClr val="tx1"/>
            </a:solidFill>
          </a:ln>
        </p:spPr>
      </p:pic>
    </p:spTree>
    <p:extLst>
      <p:ext uri="{BB962C8B-B14F-4D97-AF65-F5344CB8AC3E}">
        <p14:creationId xmlns:p14="http://schemas.microsoft.com/office/powerpoint/2010/main" val="21123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500" fill="hold"/>
                                        <p:tgtEl>
                                          <p:spTgt spid="4">
                                            <p:txEl>
                                              <p:pRg st="1" end="1"/>
                                            </p:txEl>
                                          </p:spTgt>
                                        </p:tgtEl>
                                        <p:attrNameLst>
                                          <p:attrName>style.color</p:attrName>
                                        </p:attrNameLst>
                                      </p:cBhvr>
                                      <p:to>
                                        <a:schemeClr val="tx1"/>
                                      </p:to>
                                    </p:animClr>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nodeType="clickEffect">
                                  <p:stCondLst>
                                    <p:cond delay="0"/>
                                  </p:stCondLst>
                                  <p:childTnLst>
                                    <p:animClr clrSpc="rgb" dir="cw">
                                      <p:cBhvr override="childStyle">
                                        <p:cTn id="21" dur="500" fill="hold"/>
                                        <p:tgtEl>
                                          <p:spTgt spid="4">
                                            <p:txEl>
                                              <p:pRg st="2" end="2"/>
                                            </p:txEl>
                                          </p:spTgt>
                                        </p:tgtEl>
                                        <p:attrNameLst>
                                          <p:attrName>style.color</p:attrName>
                                        </p:attrNameLst>
                                      </p:cBhvr>
                                      <p:to>
                                        <a:schemeClr val="tx1"/>
                                      </p:to>
                                    </p:animClr>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Object recognition</a:t>
            </a:r>
          </a:p>
        </p:txBody>
      </p:sp>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265332" y="2194560"/>
            <a:ext cx="5240867" cy="2774349"/>
          </a:xfrm>
        </p:spPr>
        <p:txBody>
          <a:bodyPr>
            <a:normAutofit/>
          </a:bodyPr>
          <a:lstStyle/>
          <a:p>
            <a:pPr marL="0" indent="0">
              <a:buNone/>
            </a:pPr>
            <a:r>
              <a:rPr lang="en-GB" i="1" u="sng" dirty="0"/>
              <a:t>Given the profile of an object:</a:t>
            </a:r>
          </a:p>
          <a:p>
            <a:r>
              <a:rPr lang="en-GB" sz="2000" dirty="0">
                <a:solidFill>
                  <a:schemeClr val="bg1">
                    <a:lumMod val="50000"/>
                    <a:lumOff val="50000"/>
                  </a:schemeClr>
                </a:solidFill>
              </a:rPr>
              <a:t>Calculate edge normals</a:t>
            </a:r>
          </a:p>
          <a:p>
            <a:r>
              <a:rPr lang="en-GB" sz="2000" dirty="0">
                <a:solidFill>
                  <a:schemeClr val="bg1">
                    <a:lumMod val="50000"/>
                    <a:lumOff val="50000"/>
                  </a:schemeClr>
                </a:solidFill>
              </a:rPr>
              <a:t>Reduce the number of normals</a:t>
            </a:r>
          </a:p>
          <a:p>
            <a:r>
              <a:rPr lang="en-GB" sz="2000" dirty="0">
                <a:solidFill>
                  <a:schemeClr val="bg1">
                    <a:lumMod val="50000"/>
                    <a:lumOff val="50000"/>
                  </a:schemeClr>
                </a:solidFill>
              </a:rPr>
              <a:t>Set and order to the sequence of normals</a:t>
            </a:r>
          </a:p>
          <a:p>
            <a:r>
              <a:rPr lang="en-GB" sz="2000" dirty="0">
                <a:solidFill>
                  <a:schemeClr val="bg1">
                    <a:lumMod val="50000"/>
                    <a:lumOff val="50000"/>
                  </a:schemeClr>
                </a:solidFill>
              </a:rPr>
              <a:t>Represent the normal sequence as a curve</a:t>
            </a:r>
          </a:p>
        </p:txBody>
      </p:sp>
      <p:pic>
        <p:nvPicPr>
          <p:cNvPr id="5" name="Immagine 4">
            <a:extLst>
              <a:ext uri="{FF2B5EF4-FFF2-40B4-BE49-F238E27FC236}">
                <a16:creationId xmlns:a16="http://schemas.microsoft.com/office/drawing/2014/main" xmlns="" id="{DC0EE24E-BE5D-ED49-9373-0DF4D852AFF9}"/>
              </a:ext>
            </a:extLst>
          </p:cNvPr>
          <p:cNvPicPr>
            <a:picLocks noChangeAspect="1"/>
          </p:cNvPicPr>
          <p:nvPr/>
        </p:nvPicPr>
        <p:blipFill>
          <a:blip r:embed="rId2"/>
          <a:stretch>
            <a:fillRect/>
          </a:stretch>
        </p:blipFill>
        <p:spPr>
          <a:xfrm>
            <a:off x="685798" y="2194561"/>
            <a:ext cx="4304126" cy="4084319"/>
          </a:xfrm>
          <a:prstGeom prst="rect">
            <a:avLst/>
          </a:prstGeom>
        </p:spPr>
      </p:pic>
      <p:pic>
        <p:nvPicPr>
          <p:cNvPr id="6" name="Immagine 5">
            <a:extLst>
              <a:ext uri="{FF2B5EF4-FFF2-40B4-BE49-F238E27FC236}">
                <a16:creationId xmlns:a16="http://schemas.microsoft.com/office/drawing/2014/main" xmlns="" id="{91F4EC87-7824-1A4D-8B4C-A04674DA8623}"/>
              </a:ext>
            </a:extLst>
          </p:cNvPr>
          <p:cNvPicPr>
            <a:picLocks noChangeAspect="1"/>
          </p:cNvPicPr>
          <p:nvPr/>
        </p:nvPicPr>
        <p:blipFill>
          <a:blip r:embed="rId3"/>
          <a:stretch>
            <a:fillRect/>
          </a:stretch>
        </p:blipFill>
        <p:spPr>
          <a:xfrm>
            <a:off x="685799" y="2194561"/>
            <a:ext cx="4304125" cy="4084319"/>
          </a:xfrm>
          <a:prstGeom prst="rect">
            <a:avLst/>
          </a:prstGeom>
        </p:spPr>
      </p:pic>
      <p:pic>
        <p:nvPicPr>
          <p:cNvPr id="8" name="Immagine 7">
            <a:extLst>
              <a:ext uri="{FF2B5EF4-FFF2-40B4-BE49-F238E27FC236}">
                <a16:creationId xmlns:a16="http://schemas.microsoft.com/office/drawing/2014/main" xmlns="" id="{4EBC3F7C-1EBD-A141-8B9A-81EB75D7984C}"/>
              </a:ext>
            </a:extLst>
          </p:cNvPr>
          <p:cNvPicPr>
            <a:picLocks noChangeAspect="1"/>
          </p:cNvPicPr>
          <p:nvPr/>
        </p:nvPicPr>
        <p:blipFill>
          <a:blip r:embed="rId4"/>
          <a:stretch>
            <a:fillRect/>
          </a:stretch>
        </p:blipFill>
        <p:spPr>
          <a:xfrm>
            <a:off x="685799" y="2194561"/>
            <a:ext cx="4304125" cy="4084318"/>
          </a:xfrm>
          <a:prstGeom prst="rect">
            <a:avLst/>
          </a:prstGeom>
        </p:spPr>
      </p:pic>
      <p:pic>
        <p:nvPicPr>
          <p:cNvPr id="9" name="Immagine 8">
            <a:extLst>
              <a:ext uri="{FF2B5EF4-FFF2-40B4-BE49-F238E27FC236}">
                <a16:creationId xmlns:a16="http://schemas.microsoft.com/office/drawing/2014/main" xmlns="" id="{0434A26C-5035-2647-B72C-C8AFF7A58A99}"/>
              </a:ext>
            </a:extLst>
          </p:cNvPr>
          <p:cNvPicPr>
            <a:picLocks noChangeAspect="1"/>
          </p:cNvPicPr>
          <p:nvPr/>
        </p:nvPicPr>
        <p:blipFill>
          <a:blip r:embed="rId5"/>
          <a:stretch>
            <a:fillRect/>
          </a:stretch>
        </p:blipFill>
        <p:spPr>
          <a:xfrm>
            <a:off x="685799" y="2194561"/>
            <a:ext cx="4304124" cy="4084318"/>
          </a:xfrm>
          <a:prstGeom prst="rect">
            <a:avLst/>
          </a:prstGeom>
        </p:spPr>
      </p:pic>
      <p:pic>
        <p:nvPicPr>
          <p:cNvPr id="10" name="Immagine 9">
            <a:extLst>
              <a:ext uri="{FF2B5EF4-FFF2-40B4-BE49-F238E27FC236}">
                <a16:creationId xmlns:a16="http://schemas.microsoft.com/office/drawing/2014/main" xmlns="" id="{C32E0D8D-15D9-B04C-96D5-2CB96B3AF82B}"/>
              </a:ext>
            </a:extLst>
          </p:cNvPr>
          <p:cNvPicPr>
            <a:picLocks noChangeAspect="1"/>
          </p:cNvPicPr>
          <p:nvPr/>
        </p:nvPicPr>
        <p:blipFill>
          <a:blip r:embed="rId6"/>
          <a:stretch>
            <a:fillRect/>
          </a:stretch>
        </p:blipFill>
        <p:spPr>
          <a:xfrm>
            <a:off x="685799" y="2194562"/>
            <a:ext cx="4304124" cy="4084317"/>
          </a:xfrm>
          <a:prstGeom prst="rect">
            <a:avLst/>
          </a:prstGeom>
        </p:spPr>
      </p:pic>
      <p:pic>
        <p:nvPicPr>
          <p:cNvPr id="11" name="Immagine 10">
            <a:extLst>
              <a:ext uri="{FF2B5EF4-FFF2-40B4-BE49-F238E27FC236}">
                <a16:creationId xmlns:a16="http://schemas.microsoft.com/office/drawing/2014/main" xmlns="" id="{46394293-3EFB-6D47-B523-E472AF9AD010}"/>
              </a:ext>
            </a:extLst>
          </p:cNvPr>
          <p:cNvPicPr>
            <a:picLocks noChangeAspect="1"/>
          </p:cNvPicPr>
          <p:nvPr/>
        </p:nvPicPr>
        <p:blipFill>
          <a:blip r:embed="rId7"/>
          <a:stretch>
            <a:fillRect/>
          </a:stretch>
        </p:blipFill>
        <p:spPr>
          <a:xfrm>
            <a:off x="685800" y="2194562"/>
            <a:ext cx="4304123" cy="4084317"/>
          </a:xfrm>
          <a:prstGeom prst="rect">
            <a:avLst/>
          </a:prstGeom>
        </p:spPr>
      </p:pic>
      <p:pic>
        <p:nvPicPr>
          <p:cNvPr id="12" name="Immagine 11">
            <a:extLst>
              <a:ext uri="{FF2B5EF4-FFF2-40B4-BE49-F238E27FC236}">
                <a16:creationId xmlns:a16="http://schemas.microsoft.com/office/drawing/2014/main" xmlns="" id="{C1C86D39-02AF-F848-8B3E-1BB9318DADF1}"/>
              </a:ext>
            </a:extLst>
          </p:cNvPr>
          <p:cNvPicPr>
            <a:picLocks noChangeAspect="1"/>
          </p:cNvPicPr>
          <p:nvPr/>
        </p:nvPicPr>
        <p:blipFill>
          <a:blip r:embed="rId8"/>
          <a:stretch>
            <a:fillRect/>
          </a:stretch>
        </p:blipFill>
        <p:spPr>
          <a:xfrm>
            <a:off x="685800" y="2194562"/>
            <a:ext cx="4304123" cy="4084316"/>
          </a:xfrm>
          <a:prstGeom prst="rect">
            <a:avLst/>
          </a:prstGeom>
        </p:spPr>
      </p:pic>
      <p:pic>
        <p:nvPicPr>
          <p:cNvPr id="13" name="Immagine 12">
            <a:extLst>
              <a:ext uri="{FF2B5EF4-FFF2-40B4-BE49-F238E27FC236}">
                <a16:creationId xmlns:a16="http://schemas.microsoft.com/office/drawing/2014/main" xmlns="" id="{3E314116-A85F-3A45-A26F-2DB700B82DE3}"/>
              </a:ext>
            </a:extLst>
          </p:cNvPr>
          <p:cNvPicPr>
            <a:picLocks noChangeAspect="1"/>
          </p:cNvPicPr>
          <p:nvPr/>
        </p:nvPicPr>
        <p:blipFill>
          <a:blip r:embed="rId9"/>
          <a:stretch>
            <a:fillRect/>
          </a:stretch>
        </p:blipFill>
        <p:spPr>
          <a:xfrm>
            <a:off x="685800" y="2194562"/>
            <a:ext cx="4304122" cy="4084317"/>
          </a:xfrm>
          <a:prstGeom prst="rect">
            <a:avLst/>
          </a:prstGeom>
        </p:spPr>
      </p:pic>
      <p:sp>
        <p:nvSpPr>
          <p:cNvPr id="15" name="Segnaposto contenuto 2">
            <a:extLst>
              <a:ext uri="{FF2B5EF4-FFF2-40B4-BE49-F238E27FC236}">
                <a16:creationId xmlns:a16="http://schemas.microsoft.com/office/drawing/2014/main" xmlns="" id="{0EEEF758-B86C-B643-BAF3-06D9E7D73BB2}"/>
              </a:ext>
            </a:extLst>
          </p:cNvPr>
          <p:cNvSpPr txBox="1">
            <a:spLocks/>
          </p:cNvSpPr>
          <p:nvPr/>
        </p:nvSpPr>
        <p:spPr>
          <a:xfrm>
            <a:off x="6096000" y="5495519"/>
            <a:ext cx="5240867" cy="660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GB" b="1" u="sng" dirty="0"/>
              <a:t>FOURIER TRANSFORM</a:t>
            </a:r>
            <a:endParaRPr lang="en-GB" sz="2000" b="1" dirty="0">
              <a:solidFill>
                <a:schemeClr val="bg1">
                  <a:lumMod val="50000"/>
                  <a:lumOff val="50000"/>
                </a:schemeClr>
              </a:solidFill>
            </a:endParaRPr>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xmlns="" id="{472D74F0-905A-4FEE-8E08-E8E1E93E05C1}"/>
                  </a:ext>
                </a:extLst>
              </p:cNvPr>
              <p:cNvSpPr txBox="1"/>
              <p:nvPr/>
            </p:nvSpPr>
            <p:spPr>
              <a:xfrm>
                <a:off x="5096692" y="4098220"/>
                <a:ext cx="1945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14" name="CasellaDiTesto 13">
                <a:extLst>
                  <a:ext uri="{FF2B5EF4-FFF2-40B4-BE49-F238E27FC236}">
                    <a16:creationId xmlns:a16="http://schemas.microsoft.com/office/drawing/2014/main" id="{472D74F0-905A-4FEE-8E08-E8E1E93E05C1}"/>
                  </a:ext>
                </a:extLst>
              </p:cNvPr>
              <p:cNvSpPr txBox="1">
                <a:spLocks noRot="1" noChangeAspect="1" noMove="1" noResize="1" noEditPoints="1" noAdjustHandles="1" noChangeArrowheads="1" noChangeShapeType="1" noTextEdit="1"/>
              </p:cNvSpPr>
              <p:nvPr/>
            </p:nvSpPr>
            <p:spPr>
              <a:xfrm>
                <a:off x="5096692" y="4098220"/>
                <a:ext cx="194540" cy="276999"/>
              </a:xfrm>
              <a:prstGeom prst="rect">
                <a:avLst/>
              </a:prstGeom>
              <a:blipFill>
                <a:blip r:embed="rId10"/>
                <a:stretch>
                  <a:fillRect l="-15625" r="-9375" b="-21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xmlns="" id="{7063424D-064C-4661-A8A5-F8AA3233A375}"/>
                  </a:ext>
                </a:extLst>
              </p:cNvPr>
              <p:cNvSpPr txBox="1"/>
              <p:nvPr/>
            </p:nvSpPr>
            <p:spPr>
              <a:xfrm>
                <a:off x="645525" y="2641994"/>
                <a:ext cx="197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GB" dirty="0"/>
              </a:p>
            </p:txBody>
          </p:sp>
        </mc:Choice>
        <mc:Fallback xmlns="">
          <p:sp>
            <p:nvSpPr>
              <p:cNvPr id="16" name="CasellaDiTesto 15">
                <a:extLst>
                  <a:ext uri="{FF2B5EF4-FFF2-40B4-BE49-F238E27FC236}">
                    <a16:creationId xmlns:a16="http://schemas.microsoft.com/office/drawing/2014/main" id="{7063424D-064C-4661-A8A5-F8AA3233A375}"/>
                  </a:ext>
                </a:extLst>
              </p:cNvPr>
              <p:cNvSpPr txBox="1">
                <a:spLocks noRot="1" noChangeAspect="1" noMove="1" noResize="1" noEditPoints="1" noAdjustHandles="1" noChangeArrowheads="1" noChangeShapeType="1" noTextEdit="1"/>
              </p:cNvSpPr>
              <p:nvPr/>
            </p:nvSpPr>
            <p:spPr>
              <a:xfrm>
                <a:off x="645525" y="2641994"/>
                <a:ext cx="197938" cy="276999"/>
              </a:xfrm>
              <a:prstGeom prst="rect">
                <a:avLst/>
              </a:prstGeom>
              <a:blipFill>
                <a:blip r:embed="rId11"/>
                <a:stretch>
                  <a:fillRect l="-28125" r="-25000" b="-28261"/>
                </a:stretch>
              </a:blipFill>
            </p:spPr>
            <p:txBody>
              <a:bodyPr/>
              <a:lstStyle/>
              <a:p>
                <a:r>
                  <a:rPr lang="en-GB">
                    <a:noFill/>
                  </a:rPr>
                  <a:t> </a:t>
                </a:r>
              </a:p>
            </p:txBody>
          </p:sp>
        </mc:Fallback>
      </mc:AlternateContent>
    </p:spTree>
    <p:extLst>
      <p:ext uri="{BB962C8B-B14F-4D97-AF65-F5344CB8AC3E}">
        <p14:creationId xmlns:p14="http://schemas.microsoft.com/office/powerpoint/2010/main" val="133154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 presetClass="emph" presetSubtype="2" fill="hold" nodeType="withEffect">
                                  <p:stCondLst>
                                    <p:cond delay="0"/>
                                  </p:stCondLst>
                                  <p:childTnLst>
                                    <p:animClr clrSpc="rgb" dir="cw">
                                      <p:cBhvr override="childStyle">
                                        <p:cTn id="9" dur="500" fill="hold"/>
                                        <p:tgtEl>
                                          <p:spTgt spid="3">
                                            <p:txEl>
                                              <p:pRg st="1" end="1"/>
                                            </p:txEl>
                                          </p:spTgt>
                                        </p:tgtEl>
                                        <p:attrNameLst>
                                          <p:attrName>style.color</p:attrName>
                                        </p:attrNameLst>
                                      </p:cBhvr>
                                      <p:to>
                                        <a:schemeClr val="tx1"/>
                                      </p:to>
                                    </p:animClr>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3" presetClass="emph" presetSubtype="2" fill="hold" nodeType="withEffect">
                                  <p:stCondLst>
                                    <p:cond delay="0"/>
                                  </p:stCondLst>
                                  <p:childTnLst>
                                    <p:animClr clrSpc="rgb" dir="cw">
                                      <p:cBhvr override="childStyle">
                                        <p:cTn id="28" dur="500" fill="hold"/>
                                        <p:tgtEl>
                                          <p:spTgt spid="3">
                                            <p:txEl>
                                              <p:pRg st="2" end="2"/>
                                            </p:txEl>
                                          </p:spTgt>
                                        </p:tgtEl>
                                        <p:attrNameLst>
                                          <p:attrName>style.color</p:attrName>
                                        </p:attrNameLst>
                                      </p:cBhvr>
                                      <p:to>
                                        <a:schemeClr val="tx1"/>
                                      </p:to>
                                    </p:animClr>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3" presetClass="emph" presetSubtype="2" fill="hold" nodeType="withEffect">
                                  <p:stCondLst>
                                    <p:cond delay="0"/>
                                  </p:stCondLst>
                                  <p:childTnLst>
                                    <p:animClr clrSpc="rgb" dir="cw">
                                      <p:cBhvr override="childStyle">
                                        <p:cTn id="35" dur="500" fill="hold"/>
                                        <p:tgtEl>
                                          <p:spTgt spid="3">
                                            <p:txEl>
                                              <p:pRg st="3" end="3"/>
                                            </p:txEl>
                                          </p:spTgt>
                                        </p:tgtEl>
                                        <p:attrNameLst>
                                          <p:attrName>style.color</p:attrName>
                                        </p:attrNameLst>
                                      </p:cBhvr>
                                      <p:to>
                                        <a:schemeClr val="tx1"/>
                                      </p:to>
                                    </p:animClr>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3" presetClass="emph" presetSubtype="2" fill="hold" nodeType="withEffect">
                                  <p:stCondLst>
                                    <p:cond delay="0"/>
                                  </p:stCondLst>
                                  <p:childTnLst>
                                    <p:animClr clrSpc="rgb" dir="cw">
                                      <p:cBhvr override="childStyle">
                                        <p:cTn id="58" dur="500" fill="hold"/>
                                        <p:tgtEl>
                                          <p:spTgt spid="3">
                                            <p:txEl>
                                              <p:pRg st="4" end="4"/>
                                            </p:txEl>
                                          </p:spTgt>
                                        </p:tgtEl>
                                        <p:attrNameLst>
                                          <p:attrName>style.color</p:attrName>
                                        </p:attrNameLst>
                                      </p:cBhvr>
                                      <p:to>
                                        <a:schemeClr val="tx1"/>
                                      </p:to>
                                    </p:animClr>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1500"/>
                            </p:stCondLst>
                            <p:childTnLst>
                              <p:par>
                                <p:cTn id="64" presetID="10" presetClass="exit" presetSubtype="0" fill="hold" nodeType="afterEffect">
                                  <p:stCondLst>
                                    <p:cond delay="100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1"/>
                                        </p:tgtEl>
                                      </p:cBhvr>
                                    </p:animEffect>
                                    <p:set>
                                      <p:cBhvr>
                                        <p:cTn id="69" dur="1" fill="hold">
                                          <p:stCondLst>
                                            <p:cond delay="499"/>
                                          </p:stCondLst>
                                        </p:cTn>
                                        <p:tgtEl>
                                          <p:spTgt spid="11"/>
                                        </p:tgtEl>
                                        <p:attrNameLst>
                                          <p:attrName>style.visibility</p:attrName>
                                        </p:attrNameLst>
                                      </p:cBhvr>
                                      <p:to>
                                        <p:strVal val="hidden"/>
                                      </p:to>
                                    </p:set>
                                  </p:childTnLst>
                                </p:cTn>
                              </p:par>
                              <p:par>
                                <p:cTn id="70" presetID="10" presetClass="entr" presetSubtype="0" fill="hold"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Object recognition</a:t>
            </a:r>
          </a:p>
        </p:txBody>
      </p:sp>
      <p:pic>
        <p:nvPicPr>
          <p:cNvPr id="5" name="Immagine 4">
            <a:extLst>
              <a:ext uri="{FF2B5EF4-FFF2-40B4-BE49-F238E27FC236}">
                <a16:creationId xmlns:a16="http://schemas.microsoft.com/office/drawing/2014/main" xmlns="" id="{DC0EE24E-BE5D-ED49-9373-0DF4D852AFF9}"/>
              </a:ext>
            </a:extLst>
          </p:cNvPr>
          <p:cNvPicPr>
            <a:picLocks noChangeAspect="1"/>
          </p:cNvPicPr>
          <p:nvPr/>
        </p:nvPicPr>
        <p:blipFill>
          <a:blip r:embed="rId2"/>
          <a:stretch>
            <a:fillRect/>
          </a:stretch>
        </p:blipFill>
        <p:spPr>
          <a:xfrm>
            <a:off x="685798" y="2194561"/>
            <a:ext cx="4304125" cy="4084319"/>
          </a:xfrm>
          <a:prstGeom prst="rect">
            <a:avLst/>
          </a:prstGeom>
        </p:spPr>
      </p:pic>
      <p:pic>
        <p:nvPicPr>
          <p:cNvPr id="17" name="Immagine 16">
            <a:extLst>
              <a:ext uri="{FF2B5EF4-FFF2-40B4-BE49-F238E27FC236}">
                <a16:creationId xmlns:a16="http://schemas.microsoft.com/office/drawing/2014/main" xmlns="" id="{85539D96-27FC-044E-8EB1-39CC40471A82}"/>
              </a:ext>
            </a:extLst>
          </p:cNvPr>
          <p:cNvPicPr>
            <a:picLocks noChangeAspect="1"/>
          </p:cNvPicPr>
          <p:nvPr/>
        </p:nvPicPr>
        <p:blipFill>
          <a:blip r:embed="rId3"/>
          <a:stretch>
            <a:fillRect/>
          </a:stretch>
        </p:blipFill>
        <p:spPr>
          <a:xfrm>
            <a:off x="7202075" y="2194561"/>
            <a:ext cx="4304125" cy="4084318"/>
          </a:xfrm>
          <a:prstGeom prst="rect">
            <a:avLst/>
          </a:prstGeom>
        </p:spPr>
      </p:pic>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xmlns="" id="{87FA307B-F23E-D34D-8A96-CCF7B7D4159D}"/>
                  </a:ext>
                </a:extLst>
              </p:cNvPr>
              <p:cNvSpPr txBox="1"/>
              <p:nvPr/>
            </p:nvSpPr>
            <p:spPr>
              <a:xfrm>
                <a:off x="5096692" y="4098220"/>
                <a:ext cx="1945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GB" dirty="0"/>
              </a:p>
            </p:txBody>
          </p:sp>
        </mc:Choice>
        <mc:Fallback xmlns="">
          <p:sp>
            <p:nvSpPr>
              <p:cNvPr id="18" name="CasellaDiTesto 17">
                <a:extLst>
                  <a:ext uri="{FF2B5EF4-FFF2-40B4-BE49-F238E27FC236}">
                    <a16:creationId xmlns:a16="http://schemas.microsoft.com/office/drawing/2014/main" id="{87FA307B-F23E-D34D-8A96-CCF7B7D4159D}"/>
                  </a:ext>
                </a:extLst>
              </p:cNvPr>
              <p:cNvSpPr txBox="1">
                <a:spLocks noRot="1" noChangeAspect="1" noMove="1" noResize="1" noEditPoints="1" noAdjustHandles="1" noChangeArrowheads="1" noChangeShapeType="1" noTextEdit="1"/>
              </p:cNvSpPr>
              <p:nvPr/>
            </p:nvSpPr>
            <p:spPr>
              <a:xfrm>
                <a:off x="5096692" y="4098220"/>
                <a:ext cx="194540" cy="276999"/>
              </a:xfrm>
              <a:prstGeom prst="rect">
                <a:avLst/>
              </a:prstGeom>
              <a:blipFill>
                <a:blip r:embed="rId4"/>
                <a:stretch>
                  <a:fillRect l="-15625" r="-9375" b="-21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xmlns="" id="{2621A383-21FA-F247-9A1C-BE4562092457}"/>
                  </a:ext>
                </a:extLst>
              </p:cNvPr>
              <p:cNvSpPr txBox="1"/>
              <p:nvPr/>
            </p:nvSpPr>
            <p:spPr>
              <a:xfrm>
                <a:off x="645525" y="2641994"/>
                <a:ext cx="197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GB" dirty="0"/>
              </a:p>
            </p:txBody>
          </p:sp>
        </mc:Choice>
        <mc:Fallback xmlns="">
          <p:sp>
            <p:nvSpPr>
              <p:cNvPr id="19" name="CasellaDiTesto 18">
                <a:extLst>
                  <a:ext uri="{FF2B5EF4-FFF2-40B4-BE49-F238E27FC236}">
                    <a16:creationId xmlns:a16="http://schemas.microsoft.com/office/drawing/2014/main" id="{2621A383-21FA-F247-9A1C-BE4562092457}"/>
                  </a:ext>
                </a:extLst>
              </p:cNvPr>
              <p:cNvSpPr txBox="1">
                <a:spLocks noRot="1" noChangeAspect="1" noMove="1" noResize="1" noEditPoints="1" noAdjustHandles="1" noChangeArrowheads="1" noChangeShapeType="1" noTextEdit="1"/>
              </p:cNvSpPr>
              <p:nvPr/>
            </p:nvSpPr>
            <p:spPr>
              <a:xfrm>
                <a:off x="645525" y="2641994"/>
                <a:ext cx="197938" cy="276999"/>
              </a:xfrm>
              <a:prstGeom prst="rect">
                <a:avLst/>
              </a:prstGeom>
              <a:blipFill>
                <a:blip r:embed="rId5"/>
                <a:stretch>
                  <a:fillRect l="-28125" r="-25000" b="-282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xmlns="" id="{0FCBAA96-1C5D-6E4D-ADE3-8C2E690F53EB}"/>
                  </a:ext>
                </a:extLst>
              </p:cNvPr>
              <p:cNvSpPr txBox="1"/>
              <p:nvPr/>
            </p:nvSpPr>
            <p:spPr>
              <a:xfrm>
                <a:off x="11462720" y="4670168"/>
                <a:ext cx="1974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GB" dirty="0"/>
              </a:p>
            </p:txBody>
          </p:sp>
        </mc:Choice>
        <mc:Fallback xmlns="">
          <p:sp>
            <p:nvSpPr>
              <p:cNvPr id="20" name="CasellaDiTesto 19">
                <a:extLst>
                  <a:ext uri="{FF2B5EF4-FFF2-40B4-BE49-F238E27FC236}">
                    <a16:creationId xmlns:a16="http://schemas.microsoft.com/office/drawing/2014/main" id="{0FCBAA96-1C5D-6E4D-ADE3-8C2E690F53EB}"/>
                  </a:ext>
                </a:extLst>
              </p:cNvPr>
              <p:cNvSpPr txBox="1">
                <a:spLocks noRot="1" noChangeAspect="1" noMove="1" noResize="1" noEditPoints="1" noAdjustHandles="1" noChangeArrowheads="1" noChangeShapeType="1" noTextEdit="1"/>
              </p:cNvSpPr>
              <p:nvPr/>
            </p:nvSpPr>
            <p:spPr>
              <a:xfrm>
                <a:off x="11462720" y="4670168"/>
                <a:ext cx="197490" cy="276999"/>
              </a:xfrm>
              <a:prstGeom prst="rect">
                <a:avLst/>
              </a:prstGeom>
              <a:blipFill>
                <a:blip r:embed="rId6"/>
                <a:stretch>
                  <a:fillRect l="-39394" r="-33333" b="-369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xmlns="" id="{BBF1F315-3A19-8A44-8A22-2A65CC9B5273}"/>
                  </a:ext>
                </a:extLst>
              </p:cNvPr>
              <p:cNvSpPr txBox="1"/>
              <p:nvPr/>
            </p:nvSpPr>
            <p:spPr>
              <a:xfrm>
                <a:off x="8947224" y="3152001"/>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oMath>
                  </m:oMathPara>
                </a14:m>
                <a:endParaRPr lang="en-GB" dirty="0"/>
              </a:p>
            </p:txBody>
          </p:sp>
        </mc:Choice>
        <mc:Fallback xmlns="">
          <p:sp>
            <p:nvSpPr>
              <p:cNvPr id="21" name="CasellaDiTesto 20">
                <a:extLst>
                  <a:ext uri="{FF2B5EF4-FFF2-40B4-BE49-F238E27FC236}">
                    <a16:creationId xmlns:a16="http://schemas.microsoft.com/office/drawing/2014/main" id="{BBF1F315-3A19-8A44-8A22-2A65CC9B5273}"/>
                  </a:ext>
                </a:extLst>
              </p:cNvPr>
              <p:cNvSpPr txBox="1">
                <a:spLocks noRot="1" noChangeAspect="1" noMove="1" noResize="1" noEditPoints="1" noAdjustHandles="1" noChangeArrowheads="1" noChangeShapeType="1" noTextEdit="1"/>
              </p:cNvSpPr>
              <p:nvPr/>
            </p:nvSpPr>
            <p:spPr>
              <a:xfrm>
                <a:off x="8947224" y="3152001"/>
                <a:ext cx="253274" cy="276999"/>
              </a:xfrm>
              <a:prstGeom prst="rect">
                <a:avLst/>
              </a:prstGeom>
              <a:blipFill>
                <a:blip r:embed="rId7"/>
                <a:stretch>
                  <a:fillRect l="-34146" t="-4348" r="-34146" b="-39130"/>
                </a:stretch>
              </a:blipFill>
            </p:spPr>
            <p:txBody>
              <a:bodyPr/>
              <a:lstStyle/>
              <a:p>
                <a:r>
                  <a:rPr lang="en-GB">
                    <a:noFill/>
                  </a:rPr>
                  <a:t> </a:t>
                </a:r>
              </a:p>
            </p:txBody>
          </p:sp>
        </mc:Fallback>
      </mc:AlternateContent>
      <p:sp>
        <p:nvSpPr>
          <p:cNvPr id="22" name="Freccia destra con strisce 21">
            <a:extLst>
              <a:ext uri="{FF2B5EF4-FFF2-40B4-BE49-F238E27FC236}">
                <a16:creationId xmlns:a16="http://schemas.microsoft.com/office/drawing/2014/main" xmlns="" id="{2037179B-A4B2-6E49-8008-23C23CBBCC45}"/>
              </a:ext>
            </a:extLst>
          </p:cNvPr>
          <p:cNvSpPr/>
          <p:nvPr/>
        </p:nvSpPr>
        <p:spPr>
          <a:xfrm>
            <a:off x="5544399" y="3939539"/>
            <a:ext cx="1657676" cy="594360"/>
          </a:xfrm>
          <a:prstGeom prst="stripedRightArrow">
            <a:avLst>
              <a:gd name="adj1" fmla="val 50000"/>
              <a:gd name="adj2" fmla="val 1012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CasellaDiTesto 22">
            <a:extLst>
              <a:ext uri="{FF2B5EF4-FFF2-40B4-BE49-F238E27FC236}">
                <a16:creationId xmlns:a16="http://schemas.microsoft.com/office/drawing/2014/main" xmlns="" id="{D3B1AE60-794A-F64E-9E62-EF90EC00596D}"/>
              </a:ext>
            </a:extLst>
          </p:cNvPr>
          <p:cNvSpPr txBox="1"/>
          <p:nvPr/>
        </p:nvSpPr>
        <p:spPr>
          <a:xfrm>
            <a:off x="5544399" y="4808667"/>
            <a:ext cx="1657676" cy="461665"/>
          </a:xfrm>
          <a:prstGeom prst="rect">
            <a:avLst/>
          </a:prstGeom>
          <a:noFill/>
        </p:spPr>
        <p:txBody>
          <a:bodyPr wrap="square" rtlCol="0">
            <a:spAutoFit/>
          </a:bodyPr>
          <a:lstStyle/>
          <a:p>
            <a:pPr algn="ctr"/>
            <a:r>
              <a:rPr lang="en-GB" sz="2400" b="1" dirty="0"/>
              <a:t>DFT</a:t>
            </a:r>
            <a:endParaRPr lang="en-GB" b="1" dirty="0"/>
          </a:p>
        </p:txBody>
      </p:sp>
    </p:spTree>
    <p:extLst>
      <p:ext uri="{BB962C8B-B14F-4D97-AF65-F5344CB8AC3E}">
        <p14:creationId xmlns:p14="http://schemas.microsoft.com/office/powerpoint/2010/main" val="1605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Nesting and machine learning</a:t>
            </a:r>
          </a:p>
        </p:txBody>
      </p:sp>
      <p:pic>
        <p:nvPicPr>
          <p:cNvPr id="11" name="Immagine 10">
            <a:extLst>
              <a:ext uri="{FF2B5EF4-FFF2-40B4-BE49-F238E27FC236}">
                <a16:creationId xmlns:a16="http://schemas.microsoft.com/office/drawing/2014/main" xmlns="" id="{14785D22-1C18-425F-8B7C-7FD57A46D5A8}"/>
              </a:ext>
            </a:extLst>
          </p:cNvPr>
          <p:cNvPicPr>
            <a:picLocks noChangeAspect="1"/>
          </p:cNvPicPr>
          <p:nvPr/>
        </p:nvPicPr>
        <p:blipFill>
          <a:blip r:embed="rId2"/>
          <a:stretch>
            <a:fillRect/>
          </a:stretch>
        </p:blipFill>
        <p:spPr>
          <a:xfrm>
            <a:off x="3520532" y="1886040"/>
            <a:ext cx="5150936" cy="4801703"/>
          </a:xfrm>
          <a:prstGeom prst="rect">
            <a:avLst/>
          </a:prstGeom>
          <a:ln>
            <a:solidFill>
              <a:schemeClr val="tx1"/>
            </a:solidFill>
          </a:ln>
        </p:spPr>
      </p:pic>
      <p:pic>
        <p:nvPicPr>
          <p:cNvPr id="13" name="Immagine 12">
            <a:extLst>
              <a:ext uri="{FF2B5EF4-FFF2-40B4-BE49-F238E27FC236}">
                <a16:creationId xmlns:a16="http://schemas.microsoft.com/office/drawing/2014/main" xmlns="" id="{1A751F7C-7952-4F3A-9775-6557A3003632}"/>
              </a:ext>
            </a:extLst>
          </p:cNvPr>
          <p:cNvPicPr>
            <a:picLocks noChangeAspect="1"/>
          </p:cNvPicPr>
          <p:nvPr/>
        </p:nvPicPr>
        <p:blipFill>
          <a:blip r:embed="rId3"/>
          <a:stretch>
            <a:fillRect/>
          </a:stretch>
        </p:blipFill>
        <p:spPr>
          <a:xfrm>
            <a:off x="3520532" y="1886040"/>
            <a:ext cx="5150935" cy="4801703"/>
          </a:xfrm>
          <a:prstGeom prst="rect">
            <a:avLst/>
          </a:prstGeom>
          <a:ln>
            <a:solidFill>
              <a:schemeClr val="tx1"/>
            </a:solidFill>
          </a:ln>
        </p:spPr>
      </p:pic>
      <p:sp>
        <p:nvSpPr>
          <p:cNvPr id="3" name="CasellaDiTesto 2">
            <a:extLst>
              <a:ext uri="{FF2B5EF4-FFF2-40B4-BE49-F238E27FC236}">
                <a16:creationId xmlns:a16="http://schemas.microsoft.com/office/drawing/2014/main" xmlns="" id="{6AB4FA71-AE2D-4880-89A4-51DE4DAB2029}"/>
              </a:ext>
            </a:extLst>
          </p:cNvPr>
          <p:cNvSpPr txBox="1"/>
          <p:nvPr/>
        </p:nvSpPr>
        <p:spPr>
          <a:xfrm>
            <a:off x="9072282" y="5619490"/>
            <a:ext cx="2389094"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rgbClr val="EBD449"/>
                </a:solidFill>
              </a:rPr>
              <a:t>Circular small</a:t>
            </a:r>
          </a:p>
          <a:p>
            <a:pPr marL="285750" indent="-285750">
              <a:buFont typeface="Arial" panose="020B0604020202020204" pitchFamily="34" charset="0"/>
              <a:buChar char="•"/>
            </a:pPr>
            <a:r>
              <a:rPr lang="en-GB" sz="1600" dirty="0">
                <a:solidFill>
                  <a:srgbClr val="D04343"/>
                </a:solidFill>
              </a:rPr>
              <a:t>Circular mid</a:t>
            </a:r>
          </a:p>
          <a:p>
            <a:pPr marL="285750" indent="-285750">
              <a:buFont typeface="Arial" panose="020B0604020202020204" pitchFamily="34" charset="0"/>
              <a:buChar char="•"/>
            </a:pPr>
            <a:r>
              <a:rPr lang="en-GB" sz="1600" dirty="0">
                <a:solidFill>
                  <a:srgbClr val="3FDA5D"/>
                </a:solidFill>
              </a:rPr>
              <a:t>Ellipsoidal</a:t>
            </a:r>
          </a:p>
          <a:p>
            <a:pPr marL="285750" indent="-285750">
              <a:buFont typeface="Arial" panose="020B0604020202020204" pitchFamily="34" charset="0"/>
              <a:buChar char="•"/>
            </a:pPr>
            <a:r>
              <a:rPr lang="en-GB" sz="1600" dirty="0">
                <a:solidFill>
                  <a:srgbClr val="4747FB"/>
                </a:solidFill>
              </a:rPr>
              <a:t>C-shaped</a:t>
            </a:r>
          </a:p>
        </p:txBody>
      </p:sp>
      <p:sp>
        <p:nvSpPr>
          <p:cNvPr id="15" name="CasellaDiTesto 14">
            <a:extLst>
              <a:ext uri="{FF2B5EF4-FFF2-40B4-BE49-F238E27FC236}">
                <a16:creationId xmlns:a16="http://schemas.microsoft.com/office/drawing/2014/main" xmlns="" id="{2803107D-34BC-4B45-A342-CE9E3375D242}"/>
              </a:ext>
            </a:extLst>
          </p:cNvPr>
          <p:cNvSpPr txBox="1"/>
          <p:nvPr/>
        </p:nvSpPr>
        <p:spPr>
          <a:xfrm>
            <a:off x="9072282" y="5135396"/>
            <a:ext cx="2389094" cy="369332"/>
          </a:xfrm>
          <a:prstGeom prst="rect">
            <a:avLst/>
          </a:prstGeom>
          <a:noFill/>
        </p:spPr>
        <p:txBody>
          <a:bodyPr wrap="square" rtlCol="0">
            <a:spAutoFit/>
          </a:bodyPr>
          <a:lstStyle/>
          <a:p>
            <a:r>
              <a:rPr lang="en-GB" b="1" i="1" u="sng" dirty="0"/>
              <a:t>Categories:</a:t>
            </a:r>
          </a:p>
        </p:txBody>
      </p:sp>
      <p:pic>
        <p:nvPicPr>
          <p:cNvPr id="16" name="Immagine 15">
            <a:extLst>
              <a:ext uri="{FF2B5EF4-FFF2-40B4-BE49-F238E27FC236}">
                <a16:creationId xmlns:a16="http://schemas.microsoft.com/office/drawing/2014/main" xmlns="" id="{5F068801-F047-4F32-800F-9C4D150DA879}"/>
              </a:ext>
            </a:extLst>
          </p:cNvPr>
          <p:cNvPicPr>
            <a:picLocks noChangeAspect="1"/>
          </p:cNvPicPr>
          <p:nvPr/>
        </p:nvPicPr>
        <p:blipFill>
          <a:blip r:embed="rId4"/>
          <a:stretch>
            <a:fillRect/>
          </a:stretch>
        </p:blipFill>
        <p:spPr>
          <a:xfrm>
            <a:off x="3520533" y="1886041"/>
            <a:ext cx="5150935" cy="4801702"/>
          </a:xfrm>
          <a:prstGeom prst="rect">
            <a:avLst/>
          </a:prstGeom>
          <a:ln>
            <a:solidFill>
              <a:schemeClr val="tx1"/>
            </a:solidFill>
          </a:ln>
        </p:spPr>
      </p:pic>
    </p:spTree>
    <p:extLst>
      <p:ext uri="{BB962C8B-B14F-4D97-AF65-F5344CB8AC3E}">
        <p14:creationId xmlns:p14="http://schemas.microsoft.com/office/powerpoint/2010/main" val="26087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xit" presetSubtype="0" fill="hold" grpId="1"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5" grpId="0"/>
      <p:bldP spid="1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F55FC57-0133-4D04-BAB1-4A971B649052}"/>
              </a:ext>
            </a:extLst>
          </p:cNvPr>
          <p:cNvSpPr>
            <a:spLocks noGrp="1"/>
          </p:cNvSpPr>
          <p:nvPr>
            <p:ph type="title"/>
          </p:nvPr>
        </p:nvSpPr>
        <p:spPr>
          <a:xfrm>
            <a:off x="2895600" y="764373"/>
            <a:ext cx="8610600" cy="1293028"/>
          </a:xfrm>
        </p:spPr>
        <p:txBody>
          <a:bodyPr/>
          <a:lstStyle/>
          <a:p>
            <a:r>
              <a:rPr lang="en-GB"/>
              <a:t>acknowledgements</a:t>
            </a:r>
            <a:endParaRPr lang="en-GB" dirty="0"/>
          </a:p>
        </p:txBody>
      </p:sp>
      <p:sp>
        <p:nvSpPr>
          <p:cNvPr id="3" name="Segnaposto contenuto 2">
            <a:extLst>
              <a:ext uri="{FF2B5EF4-FFF2-40B4-BE49-F238E27FC236}">
                <a16:creationId xmlns:a16="http://schemas.microsoft.com/office/drawing/2014/main" xmlns="" id="{ED2B666E-B25D-4FB4-ABC8-C71EF597E608}"/>
              </a:ext>
            </a:extLst>
          </p:cNvPr>
          <p:cNvSpPr>
            <a:spLocks noGrp="1"/>
          </p:cNvSpPr>
          <p:nvPr>
            <p:ph idx="1"/>
          </p:nvPr>
        </p:nvSpPr>
        <p:spPr>
          <a:xfrm>
            <a:off x="685800" y="2194560"/>
            <a:ext cx="10820400" cy="4024125"/>
          </a:xfrm>
        </p:spPr>
        <p:txBody>
          <a:bodyPr/>
          <a:lstStyle/>
          <a:p>
            <a:pPr marL="0" indent="0">
              <a:buNone/>
            </a:pPr>
            <a:r>
              <a:rPr lang="en-GB" b="1" u="sng"/>
              <a:t>SPECIAL THANKS </a:t>
            </a:r>
          </a:p>
          <a:p>
            <a:pPr marL="0" indent="0">
              <a:buNone/>
            </a:pPr>
            <a:r>
              <a:rPr lang="en-GB"/>
              <a:t>Silvio De Angelis and Riccardo Villa from </a:t>
            </a:r>
            <a:r>
              <a:rPr lang="en-GB" i="1"/>
              <a:t>Vyde</a:t>
            </a:r>
          </a:p>
          <a:p>
            <a:pPr marL="0" indent="0">
              <a:buNone/>
            </a:pPr>
            <a:r>
              <a:rPr lang="en-GB"/>
              <a:t>Stefano Scuratti, Denny Menato and the Pyramis team (Luca Masone and Riccardo Turati) from </a:t>
            </a:r>
            <a:r>
              <a:rPr lang="en-GB" i="1"/>
              <a:t>CIM System</a:t>
            </a:r>
            <a:endParaRPr lang="en-GB" i="1" dirty="0"/>
          </a:p>
        </p:txBody>
      </p:sp>
      <p:pic>
        <p:nvPicPr>
          <p:cNvPr id="6" name="Immagine 5">
            <a:extLst>
              <a:ext uri="{FF2B5EF4-FFF2-40B4-BE49-F238E27FC236}">
                <a16:creationId xmlns:a16="http://schemas.microsoft.com/office/drawing/2014/main" xmlns="" id="{5200E1CF-3DD7-4818-BF98-1039C99C53C8}"/>
              </a:ext>
            </a:extLst>
          </p:cNvPr>
          <p:cNvPicPr>
            <a:picLocks noChangeAspect="1"/>
          </p:cNvPicPr>
          <p:nvPr/>
        </p:nvPicPr>
        <p:blipFill>
          <a:blip r:embed="rId2"/>
          <a:stretch>
            <a:fillRect/>
          </a:stretch>
        </p:blipFill>
        <p:spPr>
          <a:xfrm>
            <a:off x="685800" y="4482179"/>
            <a:ext cx="3482242" cy="1361408"/>
          </a:xfrm>
          <a:prstGeom prst="rect">
            <a:avLst/>
          </a:prstGeom>
        </p:spPr>
      </p:pic>
      <p:pic>
        <p:nvPicPr>
          <p:cNvPr id="33" name="Immagine 32">
            <a:extLst>
              <a:ext uri="{FF2B5EF4-FFF2-40B4-BE49-F238E27FC236}">
                <a16:creationId xmlns:a16="http://schemas.microsoft.com/office/drawing/2014/main" xmlns="" id="{B78C2EF9-652F-491A-B67B-4ABC0B0FFBBB}"/>
              </a:ext>
            </a:extLst>
          </p:cNvPr>
          <p:cNvPicPr>
            <a:picLocks noChangeAspect="1"/>
          </p:cNvPicPr>
          <p:nvPr/>
        </p:nvPicPr>
        <p:blipFill>
          <a:blip r:embed="rId3"/>
          <a:stretch>
            <a:fillRect/>
          </a:stretch>
        </p:blipFill>
        <p:spPr>
          <a:xfrm>
            <a:off x="5061745" y="4206622"/>
            <a:ext cx="2775376" cy="1894875"/>
          </a:xfrm>
          <a:prstGeom prst="rect">
            <a:avLst/>
          </a:prstGeom>
        </p:spPr>
      </p:pic>
      <p:pic>
        <p:nvPicPr>
          <p:cNvPr id="35" name="Immagine 34">
            <a:extLst>
              <a:ext uri="{FF2B5EF4-FFF2-40B4-BE49-F238E27FC236}">
                <a16:creationId xmlns:a16="http://schemas.microsoft.com/office/drawing/2014/main" xmlns="" id="{3F2B1CAD-19A7-4490-8ACB-6D040D05A156}"/>
              </a:ext>
            </a:extLst>
          </p:cNvPr>
          <p:cNvPicPr>
            <a:picLocks noChangeAspect="1"/>
          </p:cNvPicPr>
          <p:nvPr/>
        </p:nvPicPr>
        <p:blipFill>
          <a:blip r:embed="rId4"/>
          <a:stretch>
            <a:fillRect/>
          </a:stretch>
        </p:blipFill>
        <p:spPr>
          <a:xfrm>
            <a:off x="8869951" y="4677556"/>
            <a:ext cx="2549387" cy="1166031"/>
          </a:xfrm>
          <a:prstGeom prst="rect">
            <a:avLst/>
          </a:prstGeom>
        </p:spPr>
      </p:pic>
    </p:spTree>
    <p:extLst>
      <p:ext uri="{BB962C8B-B14F-4D97-AF65-F5344CB8AC3E}">
        <p14:creationId xmlns:p14="http://schemas.microsoft.com/office/powerpoint/2010/main" val="429790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4BCB395-3CFA-D642-B8A6-C4BEAE9EE048}"/>
              </a:ext>
            </a:extLst>
          </p:cNvPr>
          <p:cNvSpPr>
            <a:spLocks noGrp="1"/>
          </p:cNvSpPr>
          <p:nvPr>
            <p:ph type="title"/>
          </p:nvPr>
        </p:nvSpPr>
        <p:spPr>
          <a:xfrm>
            <a:off x="685800" y="764373"/>
            <a:ext cx="10820400" cy="1293028"/>
          </a:xfrm>
        </p:spPr>
        <p:txBody>
          <a:bodyPr/>
          <a:lstStyle/>
          <a:p>
            <a:r>
              <a:rPr lang="en-GB" dirty="0"/>
              <a:t>Supp – backtracking line search</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xmlns="" id="{C34C95D2-1DB8-D248-BA12-6EFE4BB59861}"/>
                  </a:ext>
                </a:extLst>
              </p:cNvPr>
              <p:cNvSpPr>
                <a:spLocks noGrp="1"/>
              </p:cNvSpPr>
              <p:nvPr>
                <p:ph idx="1"/>
              </p:nvPr>
            </p:nvSpPr>
            <p:spPr>
              <a:xfrm>
                <a:off x="685799" y="3128235"/>
                <a:ext cx="5320553" cy="1386839"/>
              </a:xfrm>
            </p:spPr>
            <p:txBody>
              <a:bodyPr/>
              <a:lstStyle/>
              <a:p>
                <a:pPr marL="0" indent="0">
                  <a:buNone/>
                </a:pPr>
                <a:r>
                  <a:rPr lang="en-GB" dirty="0"/>
                  <a:t>It is assumed to be known:</a:t>
                </a:r>
              </a:p>
              <a:p>
                <a:r>
                  <a:rPr lang="en-GB" dirty="0">
                    <a:ea typeface="Cambria Math" panose="02040503050406030204" pitchFamily="18" charset="0"/>
                  </a:rPr>
                  <a:t>Descent direction </a:t>
                </a:r>
                <a:r>
                  <a:rPr lang="en-GB" dirty="0"/>
                  <a:t>→</a:t>
                </a:r>
                <a:r>
                  <a:rPr lang="en-GB" dirty="0">
                    <a:ea typeface="Cambria Math" panose="02040503050406030204" pitchFamily="18" charset="0"/>
                  </a:rPr>
                  <a:t>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oMath>
                </a14:m>
                <a:endParaRPr lang="en-GB" dirty="0">
                  <a:ea typeface="Cambria Math" panose="02040503050406030204" pitchFamily="18" charset="0"/>
                </a:endParaRPr>
              </a:p>
              <a:p>
                <a:r>
                  <a:rPr lang="en-GB" dirty="0"/>
                  <a:t>Gradient of the function →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oMath>
                </a14:m>
                <a:endParaRPr lang="en-GB" dirty="0">
                  <a:ea typeface="Cambria Math" panose="02040503050406030204" pitchFamily="18" charset="0"/>
                </a:endParaRPr>
              </a:p>
              <a:p>
                <a:pPr marL="0" indent="0">
                  <a:buNone/>
                </a:pPr>
                <a:endParaRPr lang="en-GB" dirty="0"/>
              </a:p>
            </p:txBody>
          </p:sp>
        </mc:Choice>
        <mc:Fallback xmlns="">
          <p:sp>
            <p:nvSpPr>
              <p:cNvPr id="3" name="Segnaposto contenuto 2">
                <a:extLst>
                  <a:ext uri="{FF2B5EF4-FFF2-40B4-BE49-F238E27FC236}">
                    <a16:creationId xmlns:a16="http://schemas.microsoft.com/office/drawing/2014/main" id="{C34C95D2-1DB8-D248-BA12-6EFE4BB59861}"/>
                  </a:ext>
                </a:extLst>
              </p:cNvPr>
              <p:cNvSpPr>
                <a:spLocks noGrp="1" noRot="1" noChangeAspect="1" noMove="1" noResize="1" noEditPoints="1" noAdjustHandles="1" noChangeArrowheads="1" noChangeShapeType="1" noTextEdit="1"/>
              </p:cNvSpPr>
              <p:nvPr>
                <p:ph idx="1"/>
              </p:nvPr>
            </p:nvSpPr>
            <p:spPr>
              <a:xfrm>
                <a:off x="685799" y="3128235"/>
                <a:ext cx="5320553" cy="1386839"/>
              </a:xfrm>
              <a:blipFill>
                <a:blip r:embed="rId2"/>
                <a:stretch>
                  <a:fillRect l="-1375" t="-5702"/>
                </a:stretch>
              </a:blipFill>
            </p:spPr>
            <p:txBody>
              <a:bodyPr/>
              <a:lstStyle/>
              <a:p>
                <a:r>
                  <a:rPr lang="en-GB">
                    <a:noFill/>
                  </a:rPr>
                  <a:t> </a:t>
                </a:r>
              </a:p>
            </p:txBody>
          </p:sp>
        </mc:Fallback>
      </mc:AlternateContent>
      <p:sp>
        <p:nvSpPr>
          <p:cNvPr id="4" name="Segnaposto contenuto 2">
            <a:extLst>
              <a:ext uri="{FF2B5EF4-FFF2-40B4-BE49-F238E27FC236}">
                <a16:creationId xmlns:a16="http://schemas.microsoft.com/office/drawing/2014/main" xmlns="" id="{87E0BB29-8163-E345-93B2-3CC8D1940CAD}"/>
              </a:ext>
            </a:extLst>
          </p:cNvPr>
          <p:cNvSpPr txBox="1">
            <a:spLocks/>
          </p:cNvSpPr>
          <p:nvPr/>
        </p:nvSpPr>
        <p:spPr>
          <a:xfrm>
            <a:off x="685800" y="2194561"/>
            <a:ext cx="10820400" cy="476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b="1" u="sng" dirty="0"/>
              <a:t>Goal</a:t>
            </a:r>
            <a:r>
              <a:rPr lang="en-GB" dirty="0"/>
              <a:t>: determine the optimal value of </a:t>
            </a:r>
            <a:r>
              <a:rPr lang="en-GB" i="1" dirty="0"/>
              <a:t>t</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xmlns="" id="{5940351C-0E89-B743-A123-BA3E6754CBC9}"/>
                  </a:ext>
                </a:extLst>
              </p:cNvPr>
              <p:cNvSpPr txBox="1">
                <a:spLocks/>
              </p:cNvSpPr>
              <p:nvPr/>
            </p:nvSpPr>
            <p:spPr>
              <a:xfrm>
                <a:off x="685799" y="4834667"/>
                <a:ext cx="4979894" cy="1386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dirty="0"/>
                  <a:t>Parameters:</a:t>
                </a:r>
              </a:p>
              <a:p>
                <a14:m>
                  <m:oMath xmlns:m="http://schemas.openxmlformats.org/officeDocument/2006/math">
                    <m:r>
                      <a:rPr lang="en-GB" i="1" smtClean="0">
                        <a:latin typeface="Cambria Math" panose="02040503050406030204" pitchFamily="18" charset="0"/>
                        <a:ea typeface="Cambria Math" panose="02040503050406030204" pitchFamily="18" charset="0"/>
                      </a:rPr>
                      <m:t>𝛼</m:t>
                    </m:r>
                    <m:r>
                      <a:rPr lang="en-GB" i="1" smtClean="0">
                        <a:latin typeface="Cambria Math" panose="02040503050406030204" pitchFamily="18" charset="0"/>
                        <a:ea typeface="Cambria Math" panose="02040503050406030204" pitchFamily="18" charset="0"/>
                      </a:rPr>
                      <m:t> ∈(0, 0.5)</m:t>
                    </m:r>
                  </m:oMath>
                </a14:m>
                <a:r>
                  <a:rPr lang="en-GB" dirty="0"/>
                  <a:t> → </a:t>
                </a:r>
                <a14:m>
                  <m:oMath xmlns:m="http://schemas.openxmlformats.org/officeDocument/2006/math">
                    <m:r>
                      <a:rPr lang="en-GB" i="1">
                        <a:latin typeface="Cambria Math" panose="02040503050406030204" pitchFamily="18" charset="0"/>
                        <a:ea typeface="Cambria Math" panose="02040503050406030204" pitchFamily="18" charset="0"/>
                      </a:rPr>
                      <m:t>0.</m:t>
                    </m:r>
                    <m:r>
                      <a:rPr lang="en-GB" i="1" smtClean="0">
                        <a:latin typeface="Cambria Math" panose="02040503050406030204" pitchFamily="18" charset="0"/>
                        <a:ea typeface="Cambria Math" panose="02040503050406030204" pitchFamily="18" charset="0"/>
                      </a:rPr>
                      <m:t>3</m:t>
                    </m:r>
                  </m:oMath>
                </a14:m>
                <a:endParaRPr lang="en-GB" dirty="0"/>
              </a:p>
              <a:p>
                <a14:m>
                  <m:oMath xmlns:m="http://schemas.openxmlformats.org/officeDocument/2006/math">
                    <m:r>
                      <a:rPr lang="en-GB" i="1" smtClean="0">
                        <a:latin typeface="Cambria Math" panose="02040503050406030204" pitchFamily="18" charset="0"/>
                        <a:ea typeface="Cambria Math" panose="02040503050406030204" pitchFamily="18" charset="0"/>
                      </a:rPr>
                      <m:t>𝛽</m:t>
                    </m:r>
                    <m:r>
                      <a:rPr lang="en-GB" i="1">
                        <a:latin typeface="Cambria Math" panose="02040503050406030204" pitchFamily="18" charset="0"/>
                        <a:ea typeface="Cambria Math" panose="02040503050406030204" pitchFamily="18" charset="0"/>
                      </a:rPr>
                      <m:t> ∈(0, </m:t>
                    </m:r>
                    <m:r>
                      <a:rPr lang="en-GB" i="1" smtClean="0">
                        <a:latin typeface="Cambria Math" panose="02040503050406030204" pitchFamily="18" charset="0"/>
                        <a:ea typeface="Cambria Math" panose="02040503050406030204" pitchFamily="18" charset="0"/>
                      </a:rPr>
                      <m:t>1</m:t>
                    </m:r>
                    <m:r>
                      <a:rPr lang="en-GB" i="1">
                        <a:latin typeface="Cambria Math" panose="02040503050406030204" pitchFamily="18" charset="0"/>
                        <a:ea typeface="Cambria Math" panose="02040503050406030204" pitchFamily="18" charset="0"/>
                      </a:rPr>
                      <m:t>)</m:t>
                    </m:r>
                  </m:oMath>
                </a14:m>
                <a:r>
                  <a:rPr lang="en-GB" dirty="0"/>
                  <a:t> → </a:t>
                </a:r>
                <a14:m>
                  <m:oMath xmlns:m="http://schemas.openxmlformats.org/officeDocument/2006/math">
                    <m:r>
                      <a:rPr lang="en-GB" i="1">
                        <a:latin typeface="Cambria Math" panose="02040503050406030204" pitchFamily="18" charset="0"/>
                        <a:ea typeface="Cambria Math" panose="02040503050406030204" pitchFamily="18" charset="0"/>
                      </a:rPr>
                      <m:t>0.</m:t>
                    </m:r>
                    <m:r>
                      <a:rPr lang="en-GB" i="1" smtClean="0">
                        <a:latin typeface="Cambria Math" panose="02040503050406030204" pitchFamily="18" charset="0"/>
                        <a:ea typeface="Cambria Math" panose="02040503050406030204" pitchFamily="18" charset="0"/>
                      </a:rPr>
                      <m:t>8</m:t>
                    </m:r>
                  </m:oMath>
                </a14:m>
                <a:endParaRPr lang="en-GB" dirty="0"/>
              </a:p>
            </p:txBody>
          </p:sp>
        </mc:Choice>
        <mc:Fallback xmlns="">
          <p:sp>
            <p:nvSpPr>
              <p:cNvPr id="5" name="Segnaposto contenuto 2">
                <a:extLst>
                  <a:ext uri="{FF2B5EF4-FFF2-40B4-BE49-F238E27FC236}">
                    <a16:creationId xmlns:a16="http://schemas.microsoft.com/office/drawing/2014/main" id="{5940351C-0E89-B743-A123-BA3E6754CBC9}"/>
                  </a:ext>
                </a:extLst>
              </p:cNvPr>
              <p:cNvSpPr txBox="1">
                <a:spLocks noRot="1" noChangeAspect="1" noMove="1" noResize="1" noEditPoints="1" noAdjustHandles="1" noChangeArrowheads="1" noChangeShapeType="1" noTextEdit="1"/>
              </p:cNvSpPr>
              <p:nvPr/>
            </p:nvSpPr>
            <p:spPr>
              <a:xfrm>
                <a:off x="685799" y="4834667"/>
                <a:ext cx="4979894" cy="1386839"/>
              </a:xfrm>
              <a:prstGeom prst="rect">
                <a:avLst/>
              </a:prstGeom>
              <a:blipFill>
                <a:blip r:embed="rId3"/>
                <a:stretch>
                  <a:fillRect l="-1469" t="-5702"/>
                </a:stretch>
              </a:blipFill>
            </p:spPr>
            <p:txBody>
              <a:bodyPr/>
              <a:lstStyle/>
              <a:p>
                <a:r>
                  <a:rPr lang="en-GB">
                    <a:noFill/>
                  </a:rPr>
                  <a:t> </a:t>
                </a:r>
              </a:p>
            </p:txBody>
          </p:sp>
        </mc:Fallback>
      </mc:AlternateContent>
      <p:cxnSp>
        <p:nvCxnSpPr>
          <p:cNvPr id="6" name="Connettore 1 5">
            <a:extLst>
              <a:ext uri="{FF2B5EF4-FFF2-40B4-BE49-F238E27FC236}">
                <a16:creationId xmlns:a16="http://schemas.microsoft.com/office/drawing/2014/main" xmlns="" id="{4FD3ADE5-2A85-E84D-8BA5-A3C3AFEBB172}"/>
              </a:ext>
            </a:extLst>
          </p:cNvPr>
          <p:cNvCxnSpPr>
            <a:cxnSpLocks/>
          </p:cNvCxnSpPr>
          <p:nvPr/>
        </p:nvCxnSpPr>
        <p:spPr>
          <a:xfrm>
            <a:off x="6006352" y="2994212"/>
            <a:ext cx="0" cy="3227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xmlns="" id="{FE87B532-7E56-BC47-AD84-0D0C9ECA4D84}"/>
              </a:ext>
            </a:extLst>
          </p:cNvPr>
          <p:cNvPicPr>
            <a:picLocks noChangeAspect="1"/>
          </p:cNvPicPr>
          <p:nvPr/>
        </p:nvPicPr>
        <p:blipFill>
          <a:blip r:embed="rId4"/>
          <a:stretch>
            <a:fillRect/>
          </a:stretch>
        </p:blipFill>
        <p:spPr>
          <a:xfrm>
            <a:off x="6541139" y="4258035"/>
            <a:ext cx="4163060" cy="2500630"/>
          </a:xfrm>
          <a:prstGeom prst="rect">
            <a:avLst/>
          </a:prstGeom>
        </p:spPr>
      </p:pic>
      <mc:AlternateContent xmlns:mc="http://schemas.openxmlformats.org/markup-compatibility/2006" xmlns:a14="http://schemas.microsoft.com/office/drawing/2010/main">
        <mc:Choice Requires="a14">
          <p:sp>
            <p:nvSpPr>
              <p:cNvPr id="10" name="Segnaposto contenuto 2">
                <a:extLst>
                  <a:ext uri="{FF2B5EF4-FFF2-40B4-BE49-F238E27FC236}">
                    <a16:creationId xmlns:a16="http://schemas.microsoft.com/office/drawing/2014/main" xmlns="" id="{A6337C92-2ABE-5849-8F3A-4C0969232E2F}"/>
                  </a:ext>
                </a:extLst>
              </p:cNvPr>
              <p:cNvSpPr txBox="1">
                <a:spLocks/>
              </p:cNvSpPr>
              <p:nvPr/>
            </p:nvSpPr>
            <p:spPr>
              <a:xfrm>
                <a:off x="6347011" y="2671483"/>
                <a:ext cx="4634753" cy="3550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dirty="0"/>
                  <a:t>Pseudo-code:</a:t>
                </a:r>
              </a:p>
              <a:p>
                <a14:m>
                  <m:oMath xmlns:m="http://schemas.openxmlformats.org/officeDocument/2006/math">
                    <m:r>
                      <m:rPr>
                        <m:sty m:val="p"/>
                      </m:rPr>
                      <a:rPr lang="en-GB" sz="2000" b="0" i="0" smtClean="0">
                        <a:latin typeface="Cambria Math" panose="02040503050406030204" pitchFamily="18" charset="0"/>
                        <a:cs typeface="Calibri" panose="020F0502020204030204" pitchFamily="34" charset="0"/>
                      </a:rPr>
                      <m:t>t</m:t>
                    </m:r>
                    <m:r>
                      <a:rPr lang="en-GB" sz="2000" b="0" i="0" smtClean="0">
                        <a:latin typeface="Cambria Math" panose="02040503050406030204" pitchFamily="18" charset="0"/>
                        <a:cs typeface="Calibri" panose="020F0502020204030204" pitchFamily="34" charset="0"/>
                      </a:rPr>
                      <m:t>=1</m:t>
                    </m:r>
                  </m:oMath>
                </a14:m>
                <a:endParaRPr lang="en-GB" dirty="0">
                  <a:latin typeface="Andale Mono" panose="020B0509000000000004" pitchFamily="49" charset="0"/>
                  <a:cs typeface="Calibri" panose="020F0502020204030204" pitchFamily="34" charset="0"/>
                </a:endParaRPr>
              </a:p>
              <a:p>
                <a:r>
                  <a:rPr lang="en-GB" sz="2000" dirty="0">
                    <a:latin typeface="Calibri" panose="020F0502020204030204" pitchFamily="34" charset="0"/>
                    <a:cs typeface="Calibri" panose="020F0502020204030204" pitchFamily="34" charset="0"/>
                  </a:rPr>
                  <a:t>while </a:t>
                </a:r>
                <a14:m>
                  <m:oMath xmlns:m="http://schemas.openxmlformats.org/officeDocument/2006/math">
                    <m:r>
                      <m:rPr>
                        <m:sty m:val="p"/>
                      </m:rPr>
                      <a:rPr lang="en-GB" sz="2000" b="0" i="0" smtClean="0">
                        <a:latin typeface="Cambria Math" panose="02040503050406030204" pitchFamily="18" charset="0"/>
                        <a:cs typeface="Calibri" panose="020F0502020204030204" pitchFamily="34" charset="0"/>
                      </a:rPr>
                      <m:t>f</m:t>
                    </m:r>
                    <m:d>
                      <m:dPr>
                        <m:ctrlPr>
                          <a:rPr lang="en-GB" sz="2000" b="0" i="1" smtClean="0">
                            <a:latin typeface="Cambria Math" panose="02040503050406030204" pitchFamily="18" charset="0"/>
                            <a:cs typeface="Calibri" panose="020F0502020204030204" pitchFamily="34" charset="0"/>
                          </a:rPr>
                        </m:ctrlPr>
                      </m:dPr>
                      <m:e>
                        <m:r>
                          <m:rPr>
                            <m:sty m:val="p"/>
                          </m:rPr>
                          <a:rPr lang="en-GB" sz="2000" b="0" i="0" smtClean="0">
                            <a:latin typeface="Cambria Math" panose="02040503050406030204" pitchFamily="18" charset="0"/>
                            <a:cs typeface="Calibri" panose="020F0502020204030204" pitchFamily="34" charset="0"/>
                          </a:rPr>
                          <m:t>x</m:t>
                        </m:r>
                        <m:r>
                          <a:rPr lang="en-GB" sz="2000" b="0" i="0" smtClean="0">
                            <a:latin typeface="Cambria Math" panose="02040503050406030204" pitchFamily="18" charset="0"/>
                            <a:cs typeface="Calibri" panose="020F0502020204030204" pitchFamily="34" charset="0"/>
                          </a:rPr>
                          <m:t>+</m:t>
                        </m:r>
                        <m:r>
                          <m:rPr>
                            <m:sty m:val="p"/>
                          </m:rPr>
                          <a:rPr lang="en-GB" sz="2000" b="0" i="0" smtClean="0">
                            <a:latin typeface="Cambria Math" panose="02040503050406030204" pitchFamily="18" charset="0"/>
                            <a:cs typeface="Calibri" panose="020F0502020204030204" pitchFamily="34" charset="0"/>
                          </a:rPr>
                          <m:t>t</m:t>
                        </m:r>
                        <m:r>
                          <a:rPr lang="en-GB" sz="2000" i="0">
                            <a:latin typeface="Cambria Math" panose="02040503050406030204" pitchFamily="18" charset="0"/>
                            <a:ea typeface="Cambria Math" panose="02040503050406030204" pitchFamily="18" charset="0"/>
                          </a:rPr>
                          <m:t>∆</m:t>
                        </m:r>
                        <m:r>
                          <m:rPr>
                            <m:sty m:val="p"/>
                          </m:rPr>
                          <a:rPr lang="en-GB" sz="2000" i="0">
                            <a:latin typeface="Cambria Math" panose="02040503050406030204" pitchFamily="18" charset="0"/>
                            <a:ea typeface="Cambria Math" panose="02040503050406030204" pitchFamily="18" charset="0"/>
                          </a:rPr>
                          <m:t>x</m:t>
                        </m:r>
                      </m:e>
                    </m:d>
                    <m:r>
                      <a:rPr lang="en-GB" sz="2000" b="0" i="0" smtClean="0">
                        <a:latin typeface="Cambria Math" panose="02040503050406030204" pitchFamily="18" charset="0"/>
                        <a:ea typeface="Cambria Math" panose="02040503050406030204" pitchFamily="18" charset="0"/>
                      </a:rPr>
                      <m:t>&gt;</m:t>
                    </m:r>
                    <m:r>
                      <m:rPr>
                        <m:sty m:val="p"/>
                      </m:rPr>
                      <a:rPr lang="en-GB" sz="2000" b="0" i="0" smtClean="0">
                        <a:latin typeface="Cambria Math" panose="02040503050406030204" pitchFamily="18" charset="0"/>
                        <a:ea typeface="Cambria Math" panose="02040503050406030204" pitchFamily="18" charset="0"/>
                      </a:rPr>
                      <m:t>f</m:t>
                    </m:r>
                    <m:d>
                      <m:dPr>
                        <m:ctrlPr>
                          <a:rPr lang="en-GB" sz="2000" b="0" i="1" smtClean="0">
                            <a:latin typeface="Cambria Math" panose="02040503050406030204" pitchFamily="18" charset="0"/>
                            <a:ea typeface="Cambria Math" panose="02040503050406030204" pitchFamily="18" charset="0"/>
                          </a:rPr>
                        </m:ctrlPr>
                      </m:dPr>
                      <m:e>
                        <m:r>
                          <m:rPr>
                            <m:sty m:val="p"/>
                          </m:rPr>
                          <a:rPr lang="en-GB" sz="2000" b="0" i="0" smtClean="0">
                            <a:latin typeface="Cambria Math" panose="02040503050406030204" pitchFamily="18" charset="0"/>
                            <a:ea typeface="Cambria Math" panose="02040503050406030204" pitchFamily="18" charset="0"/>
                          </a:rPr>
                          <m:t>x</m:t>
                        </m:r>
                      </m:e>
                    </m:d>
                    <m:r>
                      <a:rPr lang="en-GB" sz="2000" b="0" i="0" smtClean="0">
                        <a:latin typeface="Cambria Math" panose="02040503050406030204" pitchFamily="18" charset="0"/>
                        <a:ea typeface="Cambria Math" panose="02040503050406030204" pitchFamily="18" charset="0"/>
                      </a:rPr>
                      <m:t>+</m:t>
                    </m:r>
                    <m:r>
                      <m:rPr>
                        <m:sty m:val="p"/>
                      </m:rPr>
                      <a:rPr lang="en-GB" sz="2000" b="0" i="0" smtClean="0">
                        <a:latin typeface="Cambria Math" panose="02040503050406030204" pitchFamily="18" charset="0"/>
                        <a:ea typeface="Cambria Math" panose="02040503050406030204" pitchFamily="18" charset="0"/>
                      </a:rPr>
                      <m:t>αt</m:t>
                    </m:r>
                    <m:sSup>
                      <m:sSupPr>
                        <m:ctrlPr>
                          <a:rPr lang="en-GB" sz="2000" b="0" i="1" smtClean="0">
                            <a:latin typeface="Cambria Math" panose="02040503050406030204" pitchFamily="18" charset="0"/>
                            <a:ea typeface="Cambria Math" panose="02040503050406030204" pitchFamily="18" charset="0"/>
                          </a:rPr>
                        </m:ctrlPr>
                      </m:sSupPr>
                      <m:e>
                        <m:r>
                          <a:rPr lang="en-GB" sz="2000" i="0">
                            <a:latin typeface="Cambria Math" panose="02040503050406030204" pitchFamily="18" charset="0"/>
                            <a:ea typeface="Cambria Math" panose="02040503050406030204" pitchFamily="18" charset="0"/>
                          </a:rPr>
                          <m:t>∇</m:t>
                        </m:r>
                        <m:r>
                          <m:rPr>
                            <m:sty m:val="p"/>
                          </m:rPr>
                          <a:rPr lang="en-GB" sz="2000" i="0">
                            <a:latin typeface="Cambria Math" panose="02040503050406030204" pitchFamily="18" charset="0"/>
                            <a:ea typeface="Cambria Math" panose="02040503050406030204" pitchFamily="18" charset="0"/>
                          </a:rPr>
                          <m:t>f</m:t>
                        </m:r>
                        <m:r>
                          <a:rPr lang="en-GB" sz="2000" i="0">
                            <a:latin typeface="Cambria Math" panose="02040503050406030204" pitchFamily="18" charset="0"/>
                            <a:ea typeface="Cambria Math" panose="02040503050406030204" pitchFamily="18" charset="0"/>
                          </a:rPr>
                          <m:t>(</m:t>
                        </m:r>
                        <m:r>
                          <m:rPr>
                            <m:sty m:val="p"/>
                          </m:rPr>
                          <a:rPr lang="en-GB" sz="2000" i="0">
                            <a:latin typeface="Cambria Math" panose="02040503050406030204" pitchFamily="18" charset="0"/>
                            <a:ea typeface="Cambria Math" panose="02040503050406030204" pitchFamily="18" charset="0"/>
                          </a:rPr>
                          <m:t>x</m:t>
                        </m:r>
                        <m:r>
                          <a:rPr lang="en-GB" sz="2000" i="0">
                            <a:latin typeface="Cambria Math" panose="02040503050406030204" pitchFamily="18" charset="0"/>
                            <a:ea typeface="Cambria Math" panose="02040503050406030204" pitchFamily="18" charset="0"/>
                          </a:rPr>
                          <m:t>)</m:t>
                        </m:r>
                      </m:e>
                      <m:sup>
                        <m:r>
                          <m:rPr>
                            <m:sty m:val="p"/>
                          </m:rPr>
                          <a:rPr lang="en-GB" sz="2000" b="0" i="0" smtClean="0">
                            <a:latin typeface="Cambria Math" panose="02040503050406030204" pitchFamily="18" charset="0"/>
                            <a:ea typeface="Cambria Math" panose="02040503050406030204" pitchFamily="18" charset="0"/>
                          </a:rPr>
                          <m:t>T</m:t>
                        </m:r>
                      </m:sup>
                    </m:sSup>
                    <m:r>
                      <a:rPr lang="en-GB" sz="2000" i="0">
                        <a:latin typeface="Cambria Math" panose="02040503050406030204" pitchFamily="18" charset="0"/>
                        <a:ea typeface="Cambria Math" panose="02040503050406030204" pitchFamily="18" charset="0"/>
                      </a:rPr>
                      <m:t>∆</m:t>
                    </m:r>
                    <m:r>
                      <m:rPr>
                        <m:sty m:val="p"/>
                      </m:rPr>
                      <a:rPr lang="en-GB" sz="2000" i="0">
                        <a:latin typeface="Cambria Math" panose="02040503050406030204" pitchFamily="18" charset="0"/>
                        <a:ea typeface="Cambria Math" panose="02040503050406030204" pitchFamily="18" charset="0"/>
                      </a:rPr>
                      <m:t>x</m:t>
                    </m:r>
                  </m:oMath>
                </a14:m>
                <a:endParaRPr lang="en-GB" dirty="0">
                  <a:latin typeface="Calibri" panose="020F0502020204030204" pitchFamily="34" charset="0"/>
                  <a:cs typeface="Calibri" panose="020F0502020204030204" pitchFamily="34" charset="0"/>
                </a:endParaRPr>
              </a:p>
              <a:p>
                <a:pPr lvl="1">
                  <a:buFont typeface="Courier New" panose="02070309020205020404" pitchFamily="49" charset="0"/>
                  <a:buChar char="o"/>
                </a:pPr>
                <a14:m>
                  <m:oMath xmlns:m="http://schemas.openxmlformats.org/officeDocument/2006/math">
                    <m:r>
                      <m:rPr>
                        <m:sty m:val="p"/>
                      </m:rPr>
                      <a:rPr lang="en-GB" sz="1800" i="0">
                        <a:latin typeface="Cambria Math" panose="02040503050406030204" pitchFamily="18" charset="0"/>
                        <a:cs typeface="Calibri" panose="020F0502020204030204" pitchFamily="34" charset="0"/>
                      </a:rPr>
                      <m:t>t</m:t>
                    </m:r>
                    <m:r>
                      <a:rPr lang="en-GB" sz="1800" i="0">
                        <a:latin typeface="Cambria Math" panose="02040503050406030204" pitchFamily="18" charset="0"/>
                        <a:cs typeface="Calibri" panose="020F0502020204030204" pitchFamily="34" charset="0"/>
                      </a:rPr>
                      <m:t>=</m:t>
                    </m:r>
                    <m:r>
                      <m:rPr>
                        <m:sty m:val="p"/>
                      </m:rPr>
                      <a:rPr lang="en-GB" sz="1800" i="0" smtClean="0">
                        <a:latin typeface="Cambria Math" panose="02040503050406030204" pitchFamily="18" charset="0"/>
                        <a:ea typeface="Cambria Math" panose="02040503050406030204" pitchFamily="18" charset="0"/>
                        <a:cs typeface="Calibri" panose="020F0502020204030204" pitchFamily="34" charset="0"/>
                      </a:rPr>
                      <m:t>β</m:t>
                    </m:r>
                    <m:r>
                      <m:rPr>
                        <m:sty m:val="p"/>
                      </m:rPr>
                      <a:rPr lang="en-GB" sz="1800" b="0" i="0" smtClean="0">
                        <a:latin typeface="Cambria Math" panose="02040503050406030204" pitchFamily="18" charset="0"/>
                        <a:ea typeface="Cambria Math" panose="02040503050406030204" pitchFamily="18" charset="0"/>
                        <a:cs typeface="Calibri" panose="020F0502020204030204" pitchFamily="34" charset="0"/>
                      </a:rPr>
                      <m:t>t</m:t>
                    </m:r>
                  </m:oMath>
                </a14:m>
                <a:endParaRPr lang="en-GB" dirty="0">
                  <a:latin typeface="Andale Mono" panose="020B0509000000000004" pitchFamily="49" charset="0"/>
                  <a:cs typeface="Calibri" panose="020F0502020204030204" pitchFamily="34" charset="0"/>
                </a:endParaRPr>
              </a:p>
            </p:txBody>
          </p:sp>
        </mc:Choice>
        <mc:Fallback xmlns="">
          <p:sp>
            <p:nvSpPr>
              <p:cNvPr id="10" name="Segnaposto contenuto 2">
                <a:extLst>
                  <a:ext uri="{FF2B5EF4-FFF2-40B4-BE49-F238E27FC236}">
                    <a16:creationId xmlns:a16="http://schemas.microsoft.com/office/drawing/2014/main" id="{A6337C92-2ABE-5849-8F3A-4C0969232E2F}"/>
                  </a:ext>
                </a:extLst>
              </p:cNvPr>
              <p:cNvSpPr txBox="1">
                <a:spLocks noRot="1" noChangeAspect="1" noMove="1" noResize="1" noEditPoints="1" noAdjustHandles="1" noChangeArrowheads="1" noChangeShapeType="1" noTextEdit="1"/>
              </p:cNvSpPr>
              <p:nvPr/>
            </p:nvSpPr>
            <p:spPr>
              <a:xfrm>
                <a:off x="6347011" y="2671483"/>
                <a:ext cx="4634753" cy="3550023"/>
              </a:xfrm>
              <a:prstGeom prst="rect">
                <a:avLst/>
              </a:prstGeom>
              <a:blipFill>
                <a:blip r:embed="rId5"/>
                <a:stretch>
                  <a:fillRect l="-1711" t="-2230"/>
                </a:stretch>
              </a:blipFill>
            </p:spPr>
            <p:txBody>
              <a:bodyPr/>
              <a:lstStyle/>
              <a:p>
                <a:r>
                  <a:rPr lang="en-GB">
                    <a:noFill/>
                  </a:rPr>
                  <a:t> </a:t>
                </a:r>
              </a:p>
            </p:txBody>
          </p:sp>
        </mc:Fallback>
      </mc:AlternateContent>
    </p:spTree>
    <p:extLst>
      <p:ext uri="{BB962C8B-B14F-4D97-AF65-F5344CB8AC3E}">
        <p14:creationId xmlns:p14="http://schemas.microsoft.com/office/powerpoint/2010/main" val="58707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63447663-EF56-BC42-B823-A7CBC3AA30D2}"/>
              </a:ext>
            </a:extLst>
          </p:cNvPr>
          <p:cNvSpPr>
            <a:spLocks noGrp="1"/>
          </p:cNvSpPr>
          <p:nvPr>
            <p:ph type="title"/>
          </p:nvPr>
        </p:nvSpPr>
        <p:spPr/>
        <p:txBody>
          <a:bodyPr/>
          <a:lstStyle/>
          <a:p>
            <a:r>
              <a:rPr lang="en-GB" dirty="0"/>
              <a:t>Supp - NUMERICAL MINIMIZATION</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xmlns="" id="{9C1F1931-19E0-7142-BFAE-0B5F435E86FD}"/>
                  </a:ext>
                </a:extLst>
              </p:cNvPr>
              <p:cNvSpPr>
                <a:spLocks noGrp="1"/>
              </p:cNvSpPr>
              <p:nvPr>
                <p:ph idx="1"/>
              </p:nvPr>
            </p:nvSpPr>
            <p:spPr/>
            <p:txBody>
              <a:bodyPr>
                <a:normAutofit/>
              </a:bodyPr>
              <a:lstStyle/>
              <a:p>
                <a:pPr marL="0" indent="0">
                  <a:buNone/>
                </a:pPr>
                <a:r>
                  <a:rPr lang="en-GB" dirty="0"/>
                  <a:t>We are interested in evaluating the probability of acquiring a certain disease (let’s say diabetes) in dependence of some medically relevant variables (weight, age, height, blood pressure…)</a:t>
                </a:r>
              </a:p>
              <a:p>
                <a:pPr marL="0" indent="0">
                  <a:buNone/>
                </a:pPr>
                <a:r>
                  <a:rPr lang="en-GB" dirty="0"/>
                  <a:t>The probability </a:t>
                </a:r>
                <a:r>
                  <a:rPr lang="en-GB" b="1" i="1" dirty="0"/>
                  <a:t>p</a:t>
                </a:r>
                <a:r>
                  <a:rPr lang="en-GB" b="1" dirty="0"/>
                  <a:t> </a:t>
                </a:r>
                <a:r>
                  <a:rPr lang="en-GB" dirty="0"/>
                  <a:t>spans the range </a:t>
                </a:r>
                <a:r>
                  <a:rPr lang="en-GB" i="1" dirty="0"/>
                  <a:t>[0,1] </a:t>
                </a:r>
                <a:r>
                  <a:rPr lang="en-GB" dirty="0"/>
                  <a:t>and depends on the medically variables as described by the </a:t>
                </a:r>
                <a:r>
                  <a:rPr lang="en-GB" i="1" u="sng" dirty="0"/>
                  <a:t>logistic model</a:t>
                </a:r>
                <a:r>
                  <a:rPr lang="en-GB" dirty="0"/>
                  <a:t>:</a:t>
                </a:r>
              </a:p>
              <a:p>
                <a:pPr marL="0" indent="0">
                  <a:lnSpc>
                    <a:spcPct val="150000"/>
                  </a:lnSpc>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𝑇</m:t>
                                  </m:r>
                                </m:sup>
                              </m:sSup>
                              <m:r>
                                <a:rPr lang="en-GB" b="0" i="1" smtClean="0">
                                  <a:latin typeface="Cambria Math" panose="02040503050406030204" pitchFamily="18" charset="0"/>
                                </a:rPr>
                                <m:t>𝑢</m:t>
                              </m:r>
                              <m:r>
                                <a:rPr lang="en-GB" b="0" i="1" smtClean="0">
                                  <a:latin typeface="Cambria Math" panose="02040503050406030204" pitchFamily="18" charset="0"/>
                                </a:rPr>
                                <m:t>+</m:t>
                              </m:r>
                              <m:r>
                                <a:rPr lang="en-GB" b="0" i="1" smtClean="0">
                                  <a:latin typeface="Cambria Math" panose="02040503050406030204" pitchFamily="18" charset="0"/>
                                </a:rPr>
                                <m:t>𝑏</m:t>
                              </m:r>
                            </m:sup>
                          </m:sSup>
                        </m:num>
                        <m:den>
                          <m:r>
                            <a:rPr lang="en-GB" b="0" i="1" smtClean="0">
                              <a:latin typeface="Cambria Math" panose="02040503050406030204" pitchFamily="18" charset="0"/>
                            </a:rPr>
                            <m:t>1+</m:t>
                          </m:r>
                          <m:sSup>
                            <m:sSupPr>
                              <m:ctrlPr>
                                <a:rPr lang="en-GB" i="1" smtClean="0">
                                  <a:latin typeface="Cambria Math" panose="02040503050406030204" pitchFamily="18" charset="0"/>
                                </a:rPr>
                              </m:ctrlPr>
                            </m:sSupPr>
                            <m:e>
                              <m:r>
                                <a:rPr lang="en-GB" i="1" smtClean="0">
                                  <a:latin typeface="Cambria Math" panose="02040503050406030204" pitchFamily="18" charset="0"/>
                                </a:rPr>
                                <m:t>𝑒</m:t>
                              </m:r>
                            </m:e>
                            <m:sup>
                              <m:sSup>
                                <m:sSupPr>
                                  <m:ctrlPr>
                                    <a:rPr lang="en-GB" i="1" smtClean="0">
                                      <a:latin typeface="Cambria Math" panose="02040503050406030204" pitchFamily="18" charset="0"/>
                                    </a:rPr>
                                  </m:ctrlPr>
                                </m:sSupPr>
                                <m:e>
                                  <m:r>
                                    <a:rPr lang="en-GB" i="1" smtClean="0">
                                      <a:latin typeface="Cambria Math" panose="02040503050406030204" pitchFamily="18" charset="0"/>
                                    </a:rPr>
                                    <m:t>𝑎</m:t>
                                  </m:r>
                                </m:e>
                                <m:sup>
                                  <m:r>
                                    <a:rPr lang="en-GB" i="1" smtClean="0">
                                      <a:latin typeface="Cambria Math" panose="02040503050406030204" pitchFamily="18" charset="0"/>
                                    </a:rPr>
                                    <m:t>𝑇</m:t>
                                  </m:r>
                                </m:sup>
                              </m:sSup>
                              <m:r>
                                <a:rPr lang="en-GB" i="1" smtClean="0">
                                  <a:latin typeface="Cambria Math" panose="02040503050406030204" pitchFamily="18" charset="0"/>
                                </a:rPr>
                                <m:t>𝑢</m:t>
                              </m:r>
                              <m:r>
                                <a:rPr lang="en-GB" i="1" smtClean="0">
                                  <a:latin typeface="Cambria Math" panose="02040503050406030204" pitchFamily="18" charset="0"/>
                                </a:rPr>
                                <m:t>+</m:t>
                              </m:r>
                              <m:r>
                                <a:rPr lang="en-GB" i="1" smtClean="0">
                                  <a:latin typeface="Cambria Math" panose="02040503050406030204" pitchFamily="18" charset="0"/>
                                </a:rPr>
                                <m:t>𝑏</m:t>
                              </m:r>
                            </m:sup>
                          </m:sSup>
                        </m:den>
                      </m:f>
                    </m:oMath>
                  </m:oMathPara>
                </a14:m>
                <a:endParaRPr lang="en-GB" dirty="0"/>
              </a:p>
              <a:p>
                <a:pPr marL="0" indent="0">
                  <a:buNone/>
                </a:pPr>
                <a:r>
                  <a:rPr lang="en-GB" dirty="0"/>
                  <a:t>where </a:t>
                </a:r>
                <a:r>
                  <a:rPr lang="en-GB" b="1" i="1" dirty="0"/>
                  <a:t>a </a:t>
                </a:r>
                <a:r>
                  <a:rPr lang="en-GB" b="1" dirty="0"/>
                  <a:t>∈ R</a:t>
                </a:r>
                <a:r>
                  <a:rPr lang="en-GB" b="1" baseline="30000" dirty="0"/>
                  <a:t>n</a:t>
                </a:r>
                <a:r>
                  <a:rPr lang="en-GB" dirty="0"/>
                  <a:t> and</a:t>
                </a:r>
                <a:r>
                  <a:rPr lang="en-GB" b="1" dirty="0"/>
                  <a:t> </a:t>
                </a:r>
                <a:r>
                  <a:rPr lang="en-GB" b="1" i="1" dirty="0"/>
                  <a:t>b </a:t>
                </a:r>
                <a:r>
                  <a:rPr lang="en-GB" b="1" dirty="0"/>
                  <a:t>∈ R</a:t>
                </a:r>
                <a:r>
                  <a:rPr lang="en-GB" b="1" baseline="30000" dirty="0"/>
                  <a:t>n</a:t>
                </a:r>
                <a:r>
                  <a:rPr lang="en-GB" dirty="0"/>
                  <a:t> are models parameters while </a:t>
                </a:r>
                <a:r>
                  <a:rPr lang="en-GB" b="1" i="1" dirty="0"/>
                  <a:t>u </a:t>
                </a:r>
                <a:r>
                  <a:rPr lang="en-GB" b="1" dirty="0"/>
                  <a:t>∈ R</a:t>
                </a:r>
                <a:r>
                  <a:rPr lang="en-GB" b="1" baseline="30000" dirty="0"/>
                  <a:t>n</a:t>
                </a:r>
                <a:r>
                  <a:rPr lang="en-GB" dirty="0"/>
                  <a:t> is the vector containing the explanatory medical variables.</a:t>
                </a:r>
              </a:p>
              <a:p>
                <a:pPr marL="0" indent="0">
                  <a:buNone/>
                </a:pPr>
                <a:endParaRPr lang="en-GB" dirty="0"/>
              </a:p>
            </p:txBody>
          </p:sp>
        </mc:Choice>
        <mc:Fallback xmlns="">
          <p:sp>
            <p:nvSpPr>
              <p:cNvPr id="3" name="Segnaposto contenuto 2">
                <a:extLst>
                  <a:ext uri="{FF2B5EF4-FFF2-40B4-BE49-F238E27FC236}">
                    <a16:creationId xmlns:a16="http://schemas.microsoft.com/office/drawing/2014/main" id="{9C1F1931-19E0-7142-BFAE-0B5F435E86FD}"/>
                  </a:ext>
                </a:extLst>
              </p:cNvPr>
              <p:cNvSpPr>
                <a:spLocks noGrp="1" noRot="1" noChangeAspect="1" noMove="1" noResize="1" noEditPoints="1" noAdjustHandles="1" noChangeArrowheads="1" noChangeShapeType="1" noTextEdit="1"/>
              </p:cNvSpPr>
              <p:nvPr>
                <p:ph idx="1"/>
              </p:nvPr>
            </p:nvSpPr>
            <p:spPr>
              <a:blipFill>
                <a:blip r:embed="rId2"/>
                <a:stretch>
                  <a:fillRect l="-732" t="-1970"/>
                </a:stretch>
              </a:blipFill>
            </p:spPr>
            <p:txBody>
              <a:bodyPr/>
              <a:lstStyle/>
              <a:p>
                <a:r>
                  <a:rPr lang="en-GB">
                    <a:noFill/>
                  </a:rPr>
                  <a:t> </a:t>
                </a:r>
              </a:p>
            </p:txBody>
          </p:sp>
        </mc:Fallback>
      </mc:AlternateContent>
    </p:spTree>
    <p:extLst>
      <p:ext uri="{BB962C8B-B14F-4D97-AF65-F5344CB8AC3E}">
        <p14:creationId xmlns:p14="http://schemas.microsoft.com/office/powerpoint/2010/main" val="375918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63447663-EF56-BC42-B823-A7CBC3AA30D2}"/>
              </a:ext>
            </a:extLst>
          </p:cNvPr>
          <p:cNvSpPr>
            <a:spLocks noGrp="1"/>
          </p:cNvSpPr>
          <p:nvPr>
            <p:ph type="title"/>
          </p:nvPr>
        </p:nvSpPr>
        <p:spPr/>
        <p:txBody>
          <a:bodyPr/>
          <a:lstStyle/>
          <a:p>
            <a:r>
              <a:rPr lang="en-GB" dirty="0"/>
              <a:t>Supp - NUMERICAL MINIMIZATION</a:t>
            </a:r>
          </a:p>
        </p:txBody>
      </p:sp>
      <p:sp>
        <p:nvSpPr>
          <p:cNvPr id="3" name="Segnaposto contenuto 2">
            <a:extLst>
              <a:ext uri="{FF2B5EF4-FFF2-40B4-BE49-F238E27FC236}">
                <a16:creationId xmlns:a16="http://schemas.microsoft.com/office/drawing/2014/main" xmlns="" id="{9C1F1931-19E0-7142-BFAE-0B5F435E86FD}"/>
              </a:ext>
            </a:extLst>
          </p:cNvPr>
          <p:cNvSpPr>
            <a:spLocks noGrp="1"/>
          </p:cNvSpPr>
          <p:nvPr>
            <p:ph idx="1"/>
          </p:nvPr>
        </p:nvSpPr>
        <p:spPr>
          <a:xfrm>
            <a:off x="5143500" y="2270761"/>
            <a:ext cx="5905500" cy="834390"/>
          </a:xfrm>
        </p:spPr>
        <p:txBody>
          <a:bodyPr>
            <a:normAutofit/>
          </a:bodyPr>
          <a:lstStyle/>
          <a:p>
            <a:pPr marL="0" indent="0">
              <a:buNone/>
            </a:pPr>
            <a:r>
              <a:rPr lang="en-GB" b="1" i="1" dirty="0"/>
              <a:t>a </a:t>
            </a:r>
            <a:r>
              <a:rPr lang="en-GB" b="1" dirty="0"/>
              <a:t>∈ R</a:t>
            </a:r>
            <a:r>
              <a:rPr lang="en-GB" b="1" baseline="30000" dirty="0"/>
              <a:t>n</a:t>
            </a:r>
            <a:r>
              <a:rPr lang="en-GB" dirty="0"/>
              <a:t> and</a:t>
            </a:r>
            <a:r>
              <a:rPr lang="en-GB" b="1" dirty="0"/>
              <a:t> </a:t>
            </a:r>
            <a:r>
              <a:rPr lang="en-GB" b="1" i="1" dirty="0"/>
              <a:t>b </a:t>
            </a:r>
            <a:r>
              <a:rPr lang="en-GB" b="1" dirty="0"/>
              <a:t>∈ R</a:t>
            </a:r>
            <a:r>
              <a:rPr lang="en-GB" b="1" baseline="30000" dirty="0"/>
              <a:t>n</a:t>
            </a:r>
            <a:r>
              <a:rPr lang="en-GB" dirty="0"/>
              <a:t>  → models parameters</a:t>
            </a:r>
          </a:p>
          <a:p>
            <a:pPr marL="0" indent="0">
              <a:buNone/>
            </a:pPr>
            <a:r>
              <a:rPr lang="en-GB" b="1" i="1" dirty="0"/>
              <a:t>u </a:t>
            </a:r>
            <a:r>
              <a:rPr lang="en-GB" b="1" dirty="0"/>
              <a:t>∈ R</a:t>
            </a:r>
            <a:r>
              <a:rPr lang="en-GB" b="1" baseline="30000" dirty="0"/>
              <a:t>n</a:t>
            </a:r>
            <a:r>
              <a:rPr lang="en-GB" dirty="0"/>
              <a:t> → medical variables</a:t>
            </a:r>
          </a:p>
          <a:p>
            <a:pPr marL="0" indent="0">
              <a:buNone/>
            </a:pPr>
            <a:endParaRPr lang="en-GB" dirty="0"/>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xmlns="" id="{A81781B8-113A-2346-A8DF-A0D53D29BF31}"/>
                  </a:ext>
                </a:extLst>
              </p:cNvPr>
              <p:cNvSpPr txBox="1">
                <a:spLocks/>
              </p:cNvSpPr>
              <p:nvPr/>
            </p:nvSpPr>
            <p:spPr>
              <a:xfrm>
                <a:off x="4648200" y="3810000"/>
                <a:ext cx="2895600" cy="152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𝑝</m:t>
                      </m:r>
                      <m:r>
                        <a:rPr lang="en-GB" i="1" smtClean="0">
                          <a:latin typeface="Cambria Math" panose="02040503050406030204" pitchFamily="18" charset="0"/>
                        </a:rPr>
                        <m:t>=</m:t>
                      </m:r>
                      <m:f>
                        <m:fPr>
                          <m:ctrlPr>
                            <a:rPr lang="en-GB" i="1" smtClean="0">
                              <a:latin typeface="Cambria Math" panose="02040503050406030204" pitchFamily="18" charset="0"/>
                            </a:rPr>
                          </m:ctrlPr>
                        </m:fPr>
                        <m:num>
                          <m:sSup>
                            <m:sSupPr>
                              <m:ctrlPr>
                                <a:rPr lang="en-GB" i="1" smtClean="0">
                                  <a:latin typeface="Cambria Math" panose="02040503050406030204" pitchFamily="18" charset="0"/>
                                </a:rPr>
                              </m:ctrlPr>
                            </m:sSupPr>
                            <m:e>
                              <m:r>
                                <a:rPr lang="en-GB" i="1" smtClean="0">
                                  <a:latin typeface="Cambria Math" panose="02040503050406030204" pitchFamily="18" charset="0"/>
                                </a:rPr>
                                <m:t>𝑒</m:t>
                              </m:r>
                            </m:e>
                            <m:sup>
                              <m:sSup>
                                <m:sSupPr>
                                  <m:ctrlPr>
                                    <a:rPr lang="en-GB" i="1" smtClean="0">
                                      <a:latin typeface="Cambria Math" panose="02040503050406030204" pitchFamily="18" charset="0"/>
                                    </a:rPr>
                                  </m:ctrlPr>
                                </m:sSupPr>
                                <m:e>
                                  <m:r>
                                    <a:rPr lang="en-GB" i="1" smtClean="0">
                                      <a:latin typeface="Cambria Math" panose="02040503050406030204" pitchFamily="18" charset="0"/>
                                    </a:rPr>
                                    <m:t>𝑎</m:t>
                                  </m:r>
                                </m:e>
                                <m:sup>
                                  <m:r>
                                    <a:rPr lang="en-GB" i="1" smtClean="0">
                                      <a:latin typeface="Cambria Math" panose="02040503050406030204" pitchFamily="18" charset="0"/>
                                    </a:rPr>
                                    <m:t>𝑇</m:t>
                                  </m:r>
                                </m:sup>
                              </m:sSup>
                              <m:r>
                                <a:rPr lang="en-GB" i="1" smtClean="0">
                                  <a:latin typeface="Cambria Math" panose="02040503050406030204" pitchFamily="18" charset="0"/>
                                </a:rPr>
                                <m:t>𝑢</m:t>
                              </m:r>
                              <m:r>
                                <a:rPr lang="en-GB" i="1" smtClean="0">
                                  <a:latin typeface="Cambria Math" panose="02040503050406030204" pitchFamily="18" charset="0"/>
                                </a:rPr>
                                <m:t>+</m:t>
                              </m:r>
                              <m:r>
                                <a:rPr lang="en-GB" i="1" smtClean="0">
                                  <a:latin typeface="Cambria Math" panose="02040503050406030204" pitchFamily="18" charset="0"/>
                                </a:rPr>
                                <m:t>𝑏</m:t>
                              </m:r>
                            </m:sup>
                          </m:sSup>
                        </m:num>
                        <m:den>
                          <m:r>
                            <a:rPr lang="en-GB" i="1" smtClean="0">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sSup>
                                <m:sSupPr>
                                  <m:ctrlPr>
                                    <a:rPr lang="en-GB" i="1">
                                      <a:latin typeface="Cambria Math" panose="02040503050406030204" pitchFamily="18" charset="0"/>
                                    </a:rPr>
                                  </m:ctrlPr>
                                </m:sSupPr>
                                <m:e>
                                  <m:r>
                                    <a:rPr lang="en-GB" i="1">
                                      <a:latin typeface="Cambria Math" panose="02040503050406030204" pitchFamily="18" charset="0"/>
                                    </a:rPr>
                                    <m:t>𝑎</m:t>
                                  </m:r>
                                </m:e>
                                <m:sup>
                                  <m:r>
                                    <a:rPr lang="en-GB" i="1">
                                      <a:latin typeface="Cambria Math" panose="02040503050406030204" pitchFamily="18" charset="0"/>
                                    </a:rPr>
                                    <m:t>𝑇</m:t>
                                  </m:r>
                                </m:sup>
                              </m:sSup>
                              <m:r>
                                <a:rPr lang="en-GB" i="1">
                                  <a:latin typeface="Cambria Math" panose="02040503050406030204" pitchFamily="18" charset="0"/>
                                </a:rPr>
                                <m:t>𝑢</m:t>
                              </m:r>
                              <m:r>
                                <a:rPr lang="en-GB" i="1">
                                  <a:latin typeface="Cambria Math" panose="02040503050406030204" pitchFamily="18" charset="0"/>
                                </a:rPr>
                                <m:t>+</m:t>
                              </m:r>
                              <m:r>
                                <a:rPr lang="en-GB" i="1">
                                  <a:latin typeface="Cambria Math" panose="02040503050406030204" pitchFamily="18" charset="0"/>
                                </a:rPr>
                                <m:t>𝑏</m:t>
                              </m:r>
                            </m:sup>
                          </m:sSup>
                        </m:den>
                      </m:f>
                    </m:oMath>
                  </m:oMathPara>
                </a14:m>
                <a:endParaRPr lang="en-GB" dirty="0"/>
              </a:p>
            </p:txBody>
          </p:sp>
        </mc:Choice>
        <mc:Fallback xmlns="">
          <p:sp>
            <p:nvSpPr>
              <p:cNvPr id="4" name="Segnaposto contenuto 2">
                <a:extLst>
                  <a:ext uri="{FF2B5EF4-FFF2-40B4-BE49-F238E27FC236}">
                    <a16:creationId xmlns:a16="http://schemas.microsoft.com/office/drawing/2014/main" id="{A81781B8-113A-2346-A8DF-A0D53D29BF31}"/>
                  </a:ext>
                </a:extLst>
              </p:cNvPr>
              <p:cNvSpPr txBox="1">
                <a:spLocks noRot="1" noChangeAspect="1" noMove="1" noResize="1" noEditPoints="1" noAdjustHandles="1" noChangeArrowheads="1" noChangeShapeType="1" noTextEdit="1"/>
              </p:cNvSpPr>
              <p:nvPr/>
            </p:nvSpPr>
            <p:spPr>
              <a:xfrm>
                <a:off x="4648200" y="3810000"/>
                <a:ext cx="2895600" cy="1524000"/>
              </a:xfrm>
              <a:prstGeom prst="rect">
                <a:avLst/>
              </a:prstGeom>
              <a:blipFill>
                <a:blip r:embed="rId2"/>
                <a:stretch>
                  <a:fillRect/>
                </a:stretch>
              </a:blipFill>
            </p:spPr>
            <p:txBody>
              <a:bodyPr/>
              <a:lstStyle/>
              <a:p>
                <a:r>
                  <a:rPr lang="en-GB">
                    <a:noFill/>
                  </a:rPr>
                  <a:t> </a:t>
                </a:r>
              </a:p>
            </p:txBody>
          </p:sp>
        </mc:Fallback>
      </mc:AlternateContent>
      <p:sp>
        <p:nvSpPr>
          <p:cNvPr id="6" name="Rettangolo 5">
            <a:extLst>
              <a:ext uri="{FF2B5EF4-FFF2-40B4-BE49-F238E27FC236}">
                <a16:creationId xmlns:a16="http://schemas.microsoft.com/office/drawing/2014/main" xmlns="" id="{44A0222D-5C6D-694A-B5ED-0B8D53CE33E0}"/>
              </a:ext>
            </a:extLst>
          </p:cNvPr>
          <p:cNvSpPr/>
          <p:nvPr/>
        </p:nvSpPr>
        <p:spPr>
          <a:xfrm>
            <a:off x="1123950" y="2011681"/>
            <a:ext cx="9944100" cy="12649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Segnaposto contenuto 2">
            <a:extLst>
              <a:ext uri="{FF2B5EF4-FFF2-40B4-BE49-F238E27FC236}">
                <a16:creationId xmlns:a16="http://schemas.microsoft.com/office/drawing/2014/main" xmlns="" id="{1C89B7C1-956E-F848-B062-21E2410F50CB}"/>
              </a:ext>
            </a:extLst>
          </p:cNvPr>
          <p:cNvSpPr txBox="1">
            <a:spLocks/>
          </p:cNvSpPr>
          <p:nvPr/>
        </p:nvSpPr>
        <p:spPr>
          <a:xfrm>
            <a:off x="688200" y="3489960"/>
            <a:ext cx="10818000" cy="9601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dirty="0">
                <a:solidFill>
                  <a:schemeClr val="bg1">
                    <a:lumMod val="50000"/>
                    <a:lumOff val="50000"/>
                  </a:schemeClr>
                </a:solidFill>
              </a:rPr>
              <a:t>We assume that </a:t>
            </a:r>
            <a:r>
              <a:rPr lang="en-GB" b="1" i="1" dirty="0">
                <a:solidFill>
                  <a:schemeClr val="bg1">
                    <a:lumMod val="50000"/>
                    <a:lumOff val="50000"/>
                  </a:schemeClr>
                </a:solidFill>
              </a:rPr>
              <a:t>u</a:t>
            </a:r>
            <a:r>
              <a:rPr lang="en-GB" dirty="0">
                <a:solidFill>
                  <a:schemeClr val="bg1">
                    <a:lumMod val="50000"/>
                    <a:lumOff val="50000"/>
                  </a:schemeClr>
                </a:solidFill>
              </a:rPr>
              <a:t> represents the </a:t>
            </a:r>
            <a:r>
              <a:rPr lang="en-GB" i="1" u="sng" dirty="0">
                <a:solidFill>
                  <a:schemeClr val="bg1">
                    <a:lumMod val="50000"/>
                    <a:lumOff val="50000"/>
                  </a:schemeClr>
                </a:solidFill>
              </a:rPr>
              <a:t>weight </a:t>
            </a:r>
            <a:r>
              <a:rPr lang="en-GB" dirty="0">
                <a:solidFill>
                  <a:schemeClr val="bg1">
                    <a:lumMod val="50000"/>
                    <a:lumOff val="50000"/>
                  </a:schemeClr>
                </a:solidFill>
              </a:rPr>
              <a:t>of a patient</a:t>
            </a:r>
          </a:p>
          <a:p>
            <a:r>
              <a:rPr lang="en-GB" dirty="0">
                <a:solidFill>
                  <a:schemeClr val="bg1">
                    <a:lumMod val="50000"/>
                    <a:lumOff val="50000"/>
                  </a:schemeClr>
                </a:solidFill>
              </a:rPr>
              <a:t>We have already acquired several data</a:t>
            </a:r>
          </a:p>
          <a:p>
            <a:pPr marL="0" indent="0">
              <a:buFont typeface="Arial" panose="020B0604020202020204" pitchFamily="34" charset="0"/>
              <a:buNone/>
            </a:pPr>
            <a:endParaRPr lang="en-GB" dirty="0"/>
          </a:p>
        </p:txBody>
      </p:sp>
      <p:graphicFrame>
        <p:nvGraphicFramePr>
          <p:cNvPr id="8" name="Tabella 7">
            <a:extLst>
              <a:ext uri="{FF2B5EF4-FFF2-40B4-BE49-F238E27FC236}">
                <a16:creationId xmlns:a16="http://schemas.microsoft.com/office/drawing/2014/main" xmlns="" id="{A1E65565-A6FF-FC4B-B6F8-373539C4CE91}"/>
              </a:ext>
            </a:extLst>
          </p:cNvPr>
          <p:cNvGraphicFramePr>
            <a:graphicFrameLocks noGrp="1"/>
          </p:cNvGraphicFramePr>
          <p:nvPr>
            <p:extLst>
              <p:ext uri="{D42A27DB-BD31-4B8C-83A1-F6EECF244321}">
                <p14:modId xmlns:p14="http://schemas.microsoft.com/office/powerpoint/2010/main" val="4150005632"/>
              </p:ext>
            </p:extLst>
          </p:nvPr>
        </p:nvGraphicFramePr>
        <p:xfrm>
          <a:off x="2241550" y="4621531"/>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xmlns="" val="1112752589"/>
                    </a:ext>
                  </a:extLst>
                </a:gridCol>
                <a:gridCol w="2709333">
                  <a:extLst>
                    <a:ext uri="{9D8B030D-6E8A-4147-A177-3AD203B41FA5}">
                      <a16:colId xmlns:a16="http://schemas.microsoft.com/office/drawing/2014/main" xmlns="" val="47388889"/>
                    </a:ext>
                  </a:extLst>
                </a:gridCol>
                <a:gridCol w="2709333">
                  <a:extLst>
                    <a:ext uri="{9D8B030D-6E8A-4147-A177-3AD203B41FA5}">
                      <a16:colId xmlns:a16="http://schemas.microsoft.com/office/drawing/2014/main" xmlns="" val="1112641292"/>
                    </a:ext>
                  </a:extLst>
                </a:gridCol>
              </a:tblGrid>
              <a:tr h="370840">
                <a:tc>
                  <a:txBody>
                    <a:bodyPr/>
                    <a:lstStyle/>
                    <a:p>
                      <a:pPr algn="ctr"/>
                      <a:r>
                        <a:rPr lang="en-GB" dirty="0"/>
                        <a:t>i </a:t>
                      </a:r>
                      <a:r>
                        <a:rPr lang="en-GB" b="0" dirty="0"/>
                        <a:t>[patient]</a:t>
                      </a:r>
                    </a:p>
                  </a:txBody>
                  <a:tcPr/>
                </a:tc>
                <a:tc>
                  <a:txBody>
                    <a:bodyPr/>
                    <a:lstStyle/>
                    <a:p>
                      <a:pPr algn="ctr"/>
                      <a:r>
                        <a:rPr lang="en-GB" dirty="0"/>
                        <a:t>u</a:t>
                      </a:r>
                      <a:r>
                        <a:rPr lang="en-GB" baseline="-25000" dirty="0"/>
                        <a:t>i</a:t>
                      </a:r>
                      <a:r>
                        <a:rPr lang="en-GB" dirty="0"/>
                        <a:t> </a:t>
                      </a:r>
                      <a:r>
                        <a:rPr lang="en-GB" b="0" dirty="0"/>
                        <a:t>[weight]</a:t>
                      </a:r>
                      <a:endParaRPr lang="en-GB" baseline="-25000" dirty="0"/>
                    </a:p>
                  </a:txBody>
                  <a:tcPr/>
                </a:tc>
                <a:tc>
                  <a:txBody>
                    <a:bodyPr/>
                    <a:lstStyle/>
                    <a:p>
                      <a:pPr algn="ctr"/>
                      <a:r>
                        <a:rPr lang="en-GB" dirty="0"/>
                        <a:t>y</a:t>
                      </a:r>
                      <a:r>
                        <a:rPr lang="en-GB" baseline="-25000" dirty="0"/>
                        <a:t>i</a:t>
                      </a:r>
                      <a:r>
                        <a:rPr lang="en-GB" dirty="0"/>
                        <a:t> </a:t>
                      </a:r>
                      <a:r>
                        <a:rPr lang="en-GB" b="0" dirty="0"/>
                        <a:t>[has diabetes]</a:t>
                      </a:r>
                      <a:endParaRPr lang="en-GB" dirty="0"/>
                    </a:p>
                  </a:txBody>
                  <a:tcPr/>
                </a:tc>
                <a:extLst>
                  <a:ext uri="{0D108BD9-81ED-4DB2-BD59-A6C34878D82A}">
                    <a16:rowId xmlns:a16="http://schemas.microsoft.com/office/drawing/2014/main" xmlns="" val="1541230112"/>
                  </a:ext>
                </a:extLst>
              </a:tr>
              <a:tr h="370840">
                <a:tc>
                  <a:txBody>
                    <a:bodyPr/>
                    <a:lstStyle/>
                    <a:p>
                      <a:pPr algn="ctr"/>
                      <a:r>
                        <a:rPr lang="en-GB" dirty="0"/>
                        <a:t>0</a:t>
                      </a:r>
                    </a:p>
                  </a:txBody>
                  <a:tcPr/>
                </a:tc>
                <a:tc>
                  <a:txBody>
                    <a:bodyPr/>
                    <a:lstStyle/>
                    <a:p>
                      <a:pPr algn="ctr"/>
                      <a:r>
                        <a:rPr lang="en-GB" dirty="0"/>
                        <a:t>75</a:t>
                      </a:r>
                    </a:p>
                  </a:txBody>
                  <a:tcPr/>
                </a:tc>
                <a:tc>
                  <a:txBody>
                    <a:bodyPr/>
                    <a:lstStyle/>
                    <a:p>
                      <a:pPr algn="ctr"/>
                      <a:r>
                        <a:rPr lang="en-GB" dirty="0"/>
                        <a:t>1</a:t>
                      </a:r>
                    </a:p>
                  </a:txBody>
                  <a:tcPr/>
                </a:tc>
                <a:extLst>
                  <a:ext uri="{0D108BD9-81ED-4DB2-BD59-A6C34878D82A}">
                    <a16:rowId xmlns:a16="http://schemas.microsoft.com/office/drawing/2014/main" xmlns="" val="1126594627"/>
                  </a:ext>
                </a:extLst>
              </a:tr>
              <a:tr h="370840">
                <a:tc>
                  <a:txBody>
                    <a:bodyPr/>
                    <a:lstStyle/>
                    <a:p>
                      <a:pPr algn="ctr"/>
                      <a:r>
                        <a:rPr lang="en-GB" dirty="0"/>
                        <a:t>1</a:t>
                      </a:r>
                    </a:p>
                  </a:txBody>
                  <a:tcPr/>
                </a:tc>
                <a:tc>
                  <a:txBody>
                    <a:bodyPr/>
                    <a:lstStyle/>
                    <a:p>
                      <a:pPr algn="ctr"/>
                      <a:r>
                        <a:rPr lang="en-GB" dirty="0"/>
                        <a:t>50</a:t>
                      </a:r>
                    </a:p>
                  </a:txBody>
                  <a:tcPr/>
                </a:tc>
                <a:tc>
                  <a:txBody>
                    <a:bodyPr/>
                    <a:lstStyle/>
                    <a:p>
                      <a:pPr algn="ctr"/>
                      <a:r>
                        <a:rPr lang="en-GB" dirty="0"/>
                        <a:t>0</a:t>
                      </a:r>
                    </a:p>
                  </a:txBody>
                  <a:tcPr/>
                </a:tc>
                <a:extLst>
                  <a:ext uri="{0D108BD9-81ED-4DB2-BD59-A6C34878D82A}">
                    <a16:rowId xmlns:a16="http://schemas.microsoft.com/office/drawing/2014/main" xmlns="" val="1191734782"/>
                  </a:ext>
                </a:extLst>
              </a:tr>
              <a:tr h="370840">
                <a:tc>
                  <a:txBody>
                    <a:bodyPr/>
                    <a:lstStyle/>
                    <a:p>
                      <a:pPr algn="ctr"/>
                      <a:r>
                        <a:rPr lang="en-GB" dirty="0"/>
                        <a:t>…</a:t>
                      </a:r>
                    </a:p>
                  </a:txBody>
                  <a:tcPr/>
                </a:tc>
                <a:tc>
                  <a:txBody>
                    <a:bodyPr/>
                    <a:lstStyle/>
                    <a:p>
                      <a:pPr algn="ctr"/>
                      <a:r>
                        <a:rPr lang="en-GB" dirty="0"/>
                        <a:t>…</a:t>
                      </a:r>
                    </a:p>
                  </a:txBody>
                  <a:tcPr/>
                </a:tc>
                <a:tc>
                  <a:txBody>
                    <a:bodyPr/>
                    <a:lstStyle/>
                    <a:p>
                      <a:pPr algn="ctr"/>
                      <a:r>
                        <a:rPr lang="en-GB" dirty="0"/>
                        <a:t>…</a:t>
                      </a:r>
                    </a:p>
                  </a:txBody>
                  <a:tcPr/>
                </a:tc>
                <a:extLst>
                  <a:ext uri="{0D108BD9-81ED-4DB2-BD59-A6C34878D82A}">
                    <a16:rowId xmlns:a16="http://schemas.microsoft.com/office/drawing/2014/main" xmlns="" val="1986530934"/>
                  </a:ext>
                </a:extLst>
              </a:tr>
              <a:tr h="370840">
                <a:tc>
                  <a:txBody>
                    <a:bodyPr/>
                    <a:lstStyle/>
                    <a:p>
                      <a:pPr algn="ctr"/>
                      <a:r>
                        <a:rPr lang="en-GB" dirty="0"/>
                        <a:t>N - 1</a:t>
                      </a:r>
                    </a:p>
                  </a:txBody>
                  <a:tcPr/>
                </a:tc>
                <a:tc>
                  <a:txBody>
                    <a:bodyPr/>
                    <a:lstStyle/>
                    <a:p>
                      <a:pPr algn="ctr"/>
                      <a:r>
                        <a:rPr lang="en-GB" dirty="0"/>
                        <a:t>120</a:t>
                      </a:r>
                    </a:p>
                  </a:txBody>
                  <a:tcPr/>
                </a:tc>
                <a:tc>
                  <a:txBody>
                    <a:bodyPr/>
                    <a:lstStyle/>
                    <a:p>
                      <a:pPr algn="ctr"/>
                      <a:r>
                        <a:rPr lang="en-GB" dirty="0"/>
                        <a:t>1</a:t>
                      </a:r>
                    </a:p>
                  </a:txBody>
                  <a:tcPr/>
                </a:tc>
                <a:extLst>
                  <a:ext uri="{0D108BD9-81ED-4DB2-BD59-A6C34878D82A}">
                    <a16:rowId xmlns:a16="http://schemas.microsoft.com/office/drawing/2014/main" xmlns="" val="3512881271"/>
                  </a:ext>
                </a:extLst>
              </a:tr>
            </a:tbl>
          </a:graphicData>
        </a:graphic>
      </p:graphicFrame>
    </p:spTree>
    <p:extLst>
      <p:ext uri="{BB962C8B-B14F-4D97-AF65-F5344CB8AC3E}">
        <p14:creationId xmlns:p14="http://schemas.microsoft.com/office/powerpoint/2010/main" val="250374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decel="50000" fill="hold" grpId="0" nodeType="withEffect">
                                  <p:stCondLst>
                                    <p:cond delay="0"/>
                                  </p:stCondLst>
                                  <p:childTnLst>
                                    <p:animMotion origin="layout" path="M -0.07031 0.00555 L -0.28437 -0.28334 " pathEditMode="relative" rAng="0" ptsTypes="AA">
                                      <p:cBhvr>
                                        <p:cTn id="6" dur="1000" fill="hold"/>
                                        <p:tgtEl>
                                          <p:spTgt spid="4"/>
                                        </p:tgtEl>
                                        <p:attrNameLst>
                                          <p:attrName>ppt_x</p:attrName>
                                          <p:attrName>ppt_y</p:attrName>
                                        </p:attrNameLst>
                                      </p:cBhvr>
                                      <p:rCtr x="-10703" y="-14444"/>
                                    </p:animMotion>
                                  </p:childTnLst>
                                </p:cTn>
                              </p:par>
                              <p:par>
                                <p:cTn id="7" presetID="22" presetClass="entr" presetSubtype="4"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wipe(down)">
                                      <p:cBhvr>
                                        <p:cTn id="9" dur="1000"/>
                                        <p:tgtEl>
                                          <p:spTgt spid="3">
                                            <p:txEl>
                                              <p:pRg st="0" end="0"/>
                                            </p:txEl>
                                          </p:spTgt>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10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1000"/>
                                        <p:tgtEl>
                                          <p:spTgt spid="7">
                                            <p:txEl>
                                              <p:pRg st="0" end="0"/>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wipe(down)">
                                      <p:cBhvr>
                                        <p:cTn id="21" dur="10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mph" presetSubtype="2" fill="hold" grpId="1" nodeType="clickEffect">
                                  <p:stCondLst>
                                    <p:cond delay="0"/>
                                  </p:stCondLst>
                                  <p:childTnLst>
                                    <p:animClr clrSpc="rgb" dir="cw">
                                      <p:cBhvr override="childStyle">
                                        <p:cTn id="25" dur="500" fill="hold"/>
                                        <p:tgtEl>
                                          <p:spTgt spid="7">
                                            <p:txEl>
                                              <p:pRg st="0" end="0"/>
                                            </p:txEl>
                                          </p:spTgt>
                                        </p:tgtEl>
                                        <p:attrNameLst>
                                          <p:attrName>style.color</p:attrName>
                                        </p:attrNameLst>
                                      </p:cBhvr>
                                      <p:to>
                                        <a:schemeClr val="tx1"/>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0"/>
                                  </p:stCondLst>
                                  <p:childTnLst>
                                    <p:animClr clrSpc="rgb" dir="cw">
                                      <p:cBhvr override="childStyle">
                                        <p:cTn id="29" dur="500" fill="hold"/>
                                        <p:tgtEl>
                                          <p:spTgt spid="7">
                                            <p:txEl>
                                              <p:pRg st="1" end="1"/>
                                            </p:txEl>
                                          </p:spTgt>
                                        </p:tgtEl>
                                        <p:attrNameLst>
                                          <p:attrName>style.color</p:attrName>
                                        </p:attrNameLst>
                                      </p:cBhvr>
                                      <p:to>
                                        <a:schemeClr val="tx1"/>
                                      </p:to>
                                    </p:animClr>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xit" presetSubtype="2" fill="hold" grpId="2" nodeType="clickEffect">
                                  <p:stCondLst>
                                    <p:cond delay="0"/>
                                  </p:stCondLst>
                                  <p:childTnLst>
                                    <p:anim calcmode="lin" valueType="num">
                                      <p:cBhvr additive="base">
                                        <p:cTn id="36" dur="500"/>
                                        <p:tgtEl>
                                          <p:spTgt spid="7">
                                            <p:txEl>
                                              <p:pRg st="0" end="0"/>
                                            </p:txEl>
                                          </p:spTgt>
                                        </p:tgtEl>
                                        <p:attrNameLst>
                                          <p:attrName>ppt_x</p:attrName>
                                        </p:attrNameLst>
                                      </p:cBhvr>
                                      <p:tavLst>
                                        <p:tav tm="0">
                                          <p:val>
                                            <p:strVal val="#ppt_x"/>
                                          </p:val>
                                        </p:tav>
                                        <p:tav tm="100000">
                                          <p:val>
                                            <p:strVal val="#ppt_x+#ppt_w*1.125000"/>
                                          </p:val>
                                        </p:tav>
                                      </p:tavLst>
                                    </p:anim>
                                    <p:animEffect transition="out" filter="wipe(right)">
                                      <p:cBhvr>
                                        <p:cTn id="37" dur="500"/>
                                        <p:tgtEl>
                                          <p:spTgt spid="7">
                                            <p:txEl>
                                              <p:pRg st="0" end="0"/>
                                            </p:txEl>
                                          </p:spTgt>
                                        </p:tgtEl>
                                      </p:cBhvr>
                                    </p:animEffect>
                                    <p:set>
                                      <p:cBhvr>
                                        <p:cTn id="38" dur="1" fill="hold">
                                          <p:stCondLst>
                                            <p:cond delay="499"/>
                                          </p:stCondLst>
                                        </p:cTn>
                                        <p:tgtEl>
                                          <p:spTgt spid="7">
                                            <p:txEl>
                                              <p:pRg st="0" end="0"/>
                                            </p:txEl>
                                          </p:spTgt>
                                        </p:tgtEl>
                                        <p:attrNameLst>
                                          <p:attrName>style.visibility</p:attrName>
                                        </p:attrNameLst>
                                      </p:cBhvr>
                                      <p:to>
                                        <p:strVal val="hidden"/>
                                      </p:to>
                                    </p:set>
                                  </p:childTnLst>
                                </p:cTn>
                              </p:par>
                              <p:par>
                                <p:cTn id="39" presetID="12" presetClass="exit" presetSubtype="2" fill="hold" grpId="2" nodeType="withEffect">
                                  <p:stCondLst>
                                    <p:cond delay="0"/>
                                  </p:stCondLst>
                                  <p:childTnLst>
                                    <p:anim calcmode="lin" valueType="num">
                                      <p:cBhvr additive="base">
                                        <p:cTn id="40" dur="500"/>
                                        <p:tgtEl>
                                          <p:spTgt spid="7">
                                            <p:txEl>
                                              <p:pRg st="1" end="1"/>
                                            </p:txEl>
                                          </p:spTgt>
                                        </p:tgtEl>
                                        <p:attrNameLst>
                                          <p:attrName>ppt_x</p:attrName>
                                        </p:attrNameLst>
                                      </p:cBhvr>
                                      <p:tavLst>
                                        <p:tav tm="0">
                                          <p:val>
                                            <p:strVal val="#ppt_x"/>
                                          </p:val>
                                        </p:tav>
                                        <p:tav tm="100000">
                                          <p:val>
                                            <p:strVal val="#ppt_x+#ppt_w*1.125000"/>
                                          </p:val>
                                        </p:tav>
                                      </p:tavLst>
                                    </p:anim>
                                    <p:animEffect transition="out" filter="wipe(right)">
                                      <p:cBhvr>
                                        <p:cTn id="41" dur="500"/>
                                        <p:tgtEl>
                                          <p:spTgt spid="7">
                                            <p:txEl>
                                              <p:pRg st="1" end="1"/>
                                            </p:txEl>
                                          </p:spTgt>
                                        </p:tgtEl>
                                      </p:cBhvr>
                                    </p:animEffect>
                                    <p:set>
                                      <p:cBhvr>
                                        <p:cTn id="42" dur="1" fill="hold">
                                          <p:stCondLst>
                                            <p:cond delay="499"/>
                                          </p:stCondLst>
                                        </p:cTn>
                                        <p:tgtEl>
                                          <p:spTgt spid="7">
                                            <p:txEl>
                                              <p:pRg st="1" end="1"/>
                                            </p:txEl>
                                          </p:spTgt>
                                        </p:tgtEl>
                                        <p:attrNameLst>
                                          <p:attrName>style.visibility</p:attrName>
                                        </p:attrNameLst>
                                      </p:cBhvr>
                                      <p:to>
                                        <p:strVal val="hidden"/>
                                      </p:to>
                                    </p:set>
                                  </p:childTnLst>
                                </p:cTn>
                              </p:par>
                              <p:par>
                                <p:cTn id="43" presetID="12" presetClass="exit" presetSubtype="2" fill="hold" nodeType="withEffect">
                                  <p:stCondLst>
                                    <p:cond delay="0"/>
                                  </p:stCondLst>
                                  <p:childTnLst>
                                    <p:anim calcmode="lin" valueType="num">
                                      <p:cBhvr additive="base">
                                        <p:cTn id="44" dur="500"/>
                                        <p:tgtEl>
                                          <p:spTgt spid="8"/>
                                        </p:tgtEl>
                                        <p:attrNameLst>
                                          <p:attrName>ppt_x</p:attrName>
                                        </p:attrNameLst>
                                      </p:cBhvr>
                                      <p:tavLst>
                                        <p:tav tm="0">
                                          <p:val>
                                            <p:strVal val="#ppt_x"/>
                                          </p:val>
                                        </p:tav>
                                        <p:tav tm="100000">
                                          <p:val>
                                            <p:strVal val="#ppt_x+#ppt_w*1.125000"/>
                                          </p:val>
                                        </p:tav>
                                      </p:tavLst>
                                    </p:anim>
                                    <p:animEffect transition="out" filter="wipe(right)">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animBg="1"/>
      <p:bldP spid="7" grpId="0" build="p"/>
      <p:bldP spid="7" grpId="1" uiExpand="1" build="allAtOnce"/>
      <p:bldP spid="7" grpId="2"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1B4E5EA0-091B-1B4D-9FE4-19EBE65876A7}"/>
              </a:ext>
            </a:extLst>
          </p:cNvPr>
          <p:cNvSpPr>
            <a:spLocks noGrp="1"/>
          </p:cNvSpPr>
          <p:nvPr>
            <p:ph type="title"/>
          </p:nvPr>
        </p:nvSpPr>
        <p:spPr/>
        <p:txBody>
          <a:bodyPr/>
          <a:lstStyle/>
          <a:p>
            <a:r>
              <a:rPr lang="en-GB" dirty="0"/>
              <a:t>Optimization problems</a:t>
            </a:r>
          </a:p>
        </p:txBody>
      </p:sp>
      <p:sp>
        <p:nvSpPr>
          <p:cNvPr id="3" name="Segnaposto contenuto 2">
            <a:extLst>
              <a:ext uri="{FF2B5EF4-FFF2-40B4-BE49-F238E27FC236}">
                <a16:creationId xmlns:a16="http://schemas.microsoft.com/office/drawing/2014/main" xmlns="" id="{1E7657C2-BFE0-3F4B-92C7-C1A2C4562263}"/>
              </a:ext>
            </a:extLst>
          </p:cNvPr>
          <p:cNvSpPr>
            <a:spLocks noGrp="1"/>
          </p:cNvSpPr>
          <p:nvPr>
            <p:ph sz="half" idx="1"/>
          </p:nvPr>
        </p:nvSpPr>
        <p:spPr>
          <a:xfrm>
            <a:off x="685800" y="2057402"/>
            <a:ext cx="10980000" cy="550332"/>
          </a:xfrm>
        </p:spPr>
        <p:txBody>
          <a:bodyPr>
            <a:normAutofit/>
          </a:bodyPr>
          <a:lstStyle/>
          <a:p>
            <a:pPr marL="0" indent="0" algn="ctr">
              <a:buNone/>
            </a:pPr>
            <a:r>
              <a:rPr lang="en-GB" sz="2400" u="sng" dirty="0"/>
              <a:t>Given a function </a:t>
            </a:r>
            <a:r>
              <a:rPr lang="en-GB" sz="2400" i="1" u="sng" dirty="0"/>
              <a:t>f(x)</a:t>
            </a:r>
            <a:r>
              <a:rPr lang="en-GB" sz="2400" u="sng" dirty="0"/>
              <a:t> find the value of </a:t>
            </a:r>
            <a:r>
              <a:rPr lang="en-GB" sz="2400" i="1" u="sng" dirty="0"/>
              <a:t>x</a:t>
            </a:r>
            <a:r>
              <a:rPr lang="en-GB" sz="2400" u="sng" dirty="0"/>
              <a:t> that minimizes </a:t>
            </a:r>
            <a:r>
              <a:rPr lang="en-GB" sz="2400" i="1" u="sng" dirty="0"/>
              <a:t>f(x)</a:t>
            </a:r>
            <a:r>
              <a:rPr lang="en-GB" sz="2400" u="sng" dirty="0"/>
              <a:t> </a:t>
            </a:r>
            <a:endParaRPr lang="en-GB" sz="2400" i="1" u="sng" dirty="0"/>
          </a:p>
        </p:txBody>
      </p:sp>
      <p:sp>
        <p:nvSpPr>
          <p:cNvPr id="4" name="Segnaposto contenuto 3">
            <a:extLst>
              <a:ext uri="{FF2B5EF4-FFF2-40B4-BE49-F238E27FC236}">
                <a16:creationId xmlns:a16="http://schemas.microsoft.com/office/drawing/2014/main" xmlns="" id="{6F6CB28B-044A-3649-9434-4B931CF3E495}"/>
              </a:ext>
            </a:extLst>
          </p:cNvPr>
          <p:cNvSpPr>
            <a:spLocks noGrp="1"/>
          </p:cNvSpPr>
          <p:nvPr>
            <p:ph sz="half" idx="2"/>
          </p:nvPr>
        </p:nvSpPr>
        <p:spPr>
          <a:xfrm>
            <a:off x="685800" y="3151079"/>
            <a:ext cx="10820400" cy="1601473"/>
          </a:xfrm>
        </p:spPr>
        <p:txBody>
          <a:bodyPr>
            <a:normAutofit/>
          </a:bodyPr>
          <a:lstStyle/>
          <a:p>
            <a:pPr marL="0" indent="0">
              <a:buNone/>
            </a:pPr>
            <a:r>
              <a:rPr lang="en-GB" dirty="0"/>
              <a:t>When a ship is sailing, the fuel cost is proportional to the square of its speed. Besides that, there are fixed costs, which do not depend on the speed and are equal to </a:t>
            </a:r>
            <a:r>
              <a:rPr lang="en-GB" b="1" i="1" dirty="0"/>
              <a:t>p</a:t>
            </a:r>
            <a:r>
              <a:rPr lang="en-GB" dirty="0"/>
              <a:t> (€/</a:t>
            </a:r>
            <a:r>
              <a:rPr lang="en-GB" i="1" dirty="0"/>
              <a:t>hour</a:t>
            </a:r>
            <a:r>
              <a:rPr lang="en-GB" dirty="0"/>
              <a:t>).</a:t>
            </a:r>
          </a:p>
          <a:p>
            <a:pPr marL="0" indent="0">
              <a:buNone/>
            </a:pPr>
            <a:r>
              <a:rPr lang="en-GB" dirty="0"/>
              <a:t>At what speed the total cost per 1 km will be the lowest?</a:t>
            </a:r>
          </a:p>
        </p:txBody>
      </p:sp>
      <p:grpSp>
        <p:nvGrpSpPr>
          <p:cNvPr id="25" name="Gruppo 24">
            <a:extLst>
              <a:ext uri="{FF2B5EF4-FFF2-40B4-BE49-F238E27FC236}">
                <a16:creationId xmlns:a16="http://schemas.microsoft.com/office/drawing/2014/main" xmlns="" id="{16EFC99C-EC6A-5443-A78F-4AB13CB5FCB0}"/>
              </a:ext>
            </a:extLst>
          </p:cNvPr>
          <p:cNvGrpSpPr/>
          <p:nvPr/>
        </p:nvGrpSpPr>
        <p:grpSpPr>
          <a:xfrm>
            <a:off x="685800" y="3759304"/>
            <a:ext cx="5826882" cy="575556"/>
            <a:chOff x="685800" y="7314447"/>
            <a:chExt cx="5826882" cy="575556"/>
          </a:xfrm>
        </p:grpSpPr>
        <p:sp>
          <p:nvSpPr>
            <p:cNvPr id="7" name="Segnaposto contenuto 3">
              <a:extLst>
                <a:ext uri="{FF2B5EF4-FFF2-40B4-BE49-F238E27FC236}">
                  <a16:creationId xmlns:a16="http://schemas.microsoft.com/office/drawing/2014/main" xmlns="" id="{308354AE-BC8B-EB4E-8766-169DDB6CC7C2}"/>
                </a:ext>
              </a:extLst>
            </p:cNvPr>
            <p:cNvSpPr txBox="1">
              <a:spLocks/>
            </p:cNvSpPr>
            <p:nvPr/>
          </p:nvSpPr>
          <p:spPr>
            <a:xfrm>
              <a:off x="685800" y="7426028"/>
              <a:ext cx="2807759" cy="463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dirty="0"/>
                <a:t>Total cost per hour:</a:t>
              </a:r>
            </a:p>
          </p:txBody>
        </p:sp>
        <p:pic>
          <p:nvPicPr>
            <p:cNvPr id="13" name="Immagine 12">
              <a:extLst>
                <a:ext uri="{FF2B5EF4-FFF2-40B4-BE49-F238E27FC236}">
                  <a16:creationId xmlns:a16="http://schemas.microsoft.com/office/drawing/2014/main" xmlns="" id="{4370AB12-AB14-9D49-861C-15AE0091198C}"/>
                </a:ext>
              </a:extLst>
            </p:cNvPr>
            <p:cNvPicPr>
              <a:picLocks noChangeAspect="1"/>
            </p:cNvPicPr>
            <p:nvPr/>
          </p:nvPicPr>
          <p:blipFill>
            <a:blip r:embed="rId2"/>
            <a:stretch>
              <a:fillRect/>
            </a:stretch>
          </p:blipFill>
          <p:spPr>
            <a:xfrm>
              <a:off x="3858382" y="7314447"/>
              <a:ext cx="2654300" cy="558800"/>
            </a:xfrm>
            <a:prstGeom prst="rect">
              <a:avLst/>
            </a:prstGeom>
          </p:spPr>
        </p:pic>
      </p:grpSp>
      <p:pic>
        <p:nvPicPr>
          <p:cNvPr id="16" name="Immagine 15">
            <a:extLst>
              <a:ext uri="{FF2B5EF4-FFF2-40B4-BE49-F238E27FC236}">
                <a16:creationId xmlns:a16="http://schemas.microsoft.com/office/drawing/2014/main" xmlns="" id="{EBA5EFAD-1E54-1947-984F-4331EEC68AAA}"/>
              </a:ext>
            </a:extLst>
          </p:cNvPr>
          <p:cNvPicPr>
            <a:picLocks noChangeAspect="1"/>
          </p:cNvPicPr>
          <p:nvPr/>
        </p:nvPicPr>
        <p:blipFill>
          <a:blip r:embed="rId3"/>
          <a:stretch>
            <a:fillRect/>
          </a:stretch>
        </p:blipFill>
        <p:spPr>
          <a:xfrm>
            <a:off x="6701656" y="3808111"/>
            <a:ext cx="5011200" cy="2747943"/>
          </a:xfrm>
          <a:prstGeom prst="rect">
            <a:avLst/>
          </a:prstGeom>
        </p:spPr>
      </p:pic>
      <p:sp>
        <p:nvSpPr>
          <p:cNvPr id="21" name="Segnaposto contenuto 3">
            <a:extLst>
              <a:ext uri="{FF2B5EF4-FFF2-40B4-BE49-F238E27FC236}">
                <a16:creationId xmlns:a16="http://schemas.microsoft.com/office/drawing/2014/main" xmlns="" id="{5CBA1014-2D65-BC49-BBB2-1895D4D31188}"/>
              </a:ext>
            </a:extLst>
          </p:cNvPr>
          <p:cNvSpPr txBox="1">
            <a:spLocks/>
          </p:cNvSpPr>
          <p:nvPr/>
        </p:nvSpPr>
        <p:spPr>
          <a:xfrm>
            <a:off x="685800" y="2664535"/>
            <a:ext cx="10820400" cy="486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b="1" dirty="0"/>
              <a:t>Example:</a:t>
            </a:r>
            <a:endParaRPr lang="en-GB" dirty="0"/>
          </a:p>
        </p:txBody>
      </p:sp>
      <p:sp>
        <p:nvSpPr>
          <p:cNvPr id="22" name="Segnaposto contenuto 3">
            <a:extLst>
              <a:ext uri="{FF2B5EF4-FFF2-40B4-BE49-F238E27FC236}">
                <a16:creationId xmlns:a16="http://schemas.microsoft.com/office/drawing/2014/main" xmlns="" id="{69343157-B7AA-4C41-A43B-151A75D5E1C0}"/>
              </a:ext>
            </a:extLst>
          </p:cNvPr>
          <p:cNvSpPr txBox="1">
            <a:spLocks/>
          </p:cNvSpPr>
          <p:nvPr/>
        </p:nvSpPr>
        <p:spPr>
          <a:xfrm>
            <a:off x="685799" y="3157390"/>
            <a:ext cx="5362075" cy="452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2000" b="1" dirty="0"/>
              <a:t>k</a:t>
            </a:r>
            <a:r>
              <a:rPr lang="en-GB" sz="2000" dirty="0"/>
              <a:t> → proportionality constant [</a:t>
            </a:r>
            <a:r>
              <a:rPr lang="en-GB" sz="1800" dirty="0"/>
              <a:t> € h km</a:t>
            </a:r>
            <a:r>
              <a:rPr lang="en-GB" sz="1800" baseline="30000" dirty="0"/>
              <a:t>-2</a:t>
            </a:r>
            <a:r>
              <a:rPr lang="en-GB" sz="1800" dirty="0"/>
              <a:t> </a:t>
            </a:r>
            <a:r>
              <a:rPr lang="en-GB" sz="2000" dirty="0"/>
              <a:t>]</a:t>
            </a:r>
            <a:endParaRPr lang="en-GB" b="1" dirty="0"/>
          </a:p>
        </p:txBody>
      </p:sp>
      <p:sp>
        <p:nvSpPr>
          <p:cNvPr id="23" name="Segnaposto contenuto 3">
            <a:extLst>
              <a:ext uri="{FF2B5EF4-FFF2-40B4-BE49-F238E27FC236}">
                <a16:creationId xmlns:a16="http://schemas.microsoft.com/office/drawing/2014/main" xmlns="" id="{786D840F-1EE3-5F4B-9340-36938AFF116F}"/>
              </a:ext>
            </a:extLst>
          </p:cNvPr>
          <p:cNvSpPr txBox="1">
            <a:spLocks/>
          </p:cNvSpPr>
          <p:nvPr/>
        </p:nvSpPr>
        <p:spPr>
          <a:xfrm>
            <a:off x="6144125" y="3157390"/>
            <a:ext cx="5362075" cy="452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GB" sz="2000" b="1" dirty="0"/>
              <a:t>p</a:t>
            </a:r>
            <a:r>
              <a:rPr lang="en-GB" sz="2000" dirty="0"/>
              <a:t> → fixed cost [</a:t>
            </a:r>
            <a:r>
              <a:rPr lang="en-GB" sz="1800" dirty="0"/>
              <a:t> € h</a:t>
            </a:r>
            <a:r>
              <a:rPr lang="en-GB" sz="1800" baseline="30000" dirty="0"/>
              <a:t>-1</a:t>
            </a:r>
            <a:r>
              <a:rPr lang="en-GB" sz="1800" dirty="0"/>
              <a:t> </a:t>
            </a:r>
            <a:r>
              <a:rPr lang="en-GB" sz="2000" dirty="0"/>
              <a:t>]</a:t>
            </a:r>
            <a:endParaRPr lang="en-GB" b="1" dirty="0"/>
          </a:p>
        </p:txBody>
      </p:sp>
      <p:grpSp>
        <p:nvGrpSpPr>
          <p:cNvPr id="26" name="Gruppo 25">
            <a:extLst>
              <a:ext uri="{FF2B5EF4-FFF2-40B4-BE49-F238E27FC236}">
                <a16:creationId xmlns:a16="http://schemas.microsoft.com/office/drawing/2014/main" xmlns="" id="{BAB4B6DC-DBCE-C64D-89C0-74800E2AACD1}"/>
              </a:ext>
            </a:extLst>
          </p:cNvPr>
          <p:cNvGrpSpPr/>
          <p:nvPr/>
        </p:nvGrpSpPr>
        <p:grpSpPr>
          <a:xfrm>
            <a:off x="685799" y="4433622"/>
            <a:ext cx="6055483" cy="914400"/>
            <a:chOff x="685799" y="6144905"/>
            <a:chExt cx="6055483" cy="914400"/>
          </a:xfrm>
        </p:grpSpPr>
        <p:pic>
          <p:nvPicPr>
            <p:cNvPr id="19" name="Immagine 18">
              <a:extLst>
                <a:ext uri="{FF2B5EF4-FFF2-40B4-BE49-F238E27FC236}">
                  <a16:creationId xmlns:a16="http://schemas.microsoft.com/office/drawing/2014/main" xmlns="" id="{42C6FCFA-C3C1-C644-BC8A-7187CAFAEB2C}"/>
                </a:ext>
              </a:extLst>
            </p:cNvPr>
            <p:cNvPicPr>
              <a:picLocks noChangeAspect="1"/>
            </p:cNvPicPr>
            <p:nvPr/>
          </p:nvPicPr>
          <p:blipFill>
            <a:blip r:embed="rId4"/>
            <a:stretch>
              <a:fillRect/>
            </a:stretch>
          </p:blipFill>
          <p:spPr>
            <a:xfrm>
              <a:off x="3858382" y="6144905"/>
              <a:ext cx="2882900" cy="914400"/>
            </a:xfrm>
            <a:prstGeom prst="rect">
              <a:avLst/>
            </a:prstGeom>
          </p:spPr>
        </p:pic>
        <p:sp>
          <p:nvSpPr>
            <p:cNvPr id="24" name="Segnaposto contenuto 3">
              <a:extLst>
                <a:ext uri="{FF2B5EF4-FFF2-40B4-BE49-F238E27FC236}">
                  <a16:creationId xmlns:a16="http://schemas.microsoft.com/office/drawing/2014/main" xmlns="" id="{263D566E-20A7-1946-9CE6-041FF30CB5B2}"/>
                </a:ext>
              </a:extLst>
            </p:cNvPr>
            <p:cNvSpPr txBox="1">
              <a:spLocks/>
            </p:cNvSpPr>
            <p:nvPr/>
          </p:nvSpPr>
          <p:spPr>
            <a:xfrm>
              <a:off x="685799" y="6433460"/>
              <a:ext cx="2807759" cy="576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dirty="0"/>
                <a:t>Total cost per km: </a:t>
              </a:r>
            </a:p>
            <a:p>
              <a:pPr marL="0" indent="0">
                <a:buFont typeface="Arial" panose="020B0604020202020204" pitchFamily="34" charset="0"/>
                <a:buNone/>
              </a:pPr>
              <a:endParaRPr lang="en-GB" dirty="0"/>
            </a:p>
          </p:txBody>
        </p:sp>
      </p:grpSp>
      <p:grpSp>
        <p:nvGrpSpPr>
          <p:cNvPr id="31" name="Gruppo 30">
            <a:extLst>
              <a:ext uri="{FF2B5EF4-FFF2-40B4-BE49-F238E27FC236}">
                <a16:creationId xmlns:a16="http://schemas.microsoft.com/office/drawing/2014/main" xmlns="" id="{5BC27CBA-6278-DE4C-9A7E-B154EB76CE15}"/>
              </a:ext>
            </a:extLst>
          </p:cNvPr>
          <p:cNvGrpSpPr/>
          <p:nvPr/>
        </p:nvGrpSpPr>
        <p:grpSpPr>
          <a:xfrm>
            <a:off x="685799" y="4637328"/>
            <a:ext cx="4486799" cy="1525536"/>
            <a:chOff x="685799" y="6503609"/>
            <a:chExt cx="4486799" cy="1525536"/>
          </a:xfrm>
        </p:grpSpPr>
        <p:sp>
          <p:nvSpPr>
            <p:cNvPr id="29" name="Segnaposto contenuto 3">
              <a:extLst>
                <a:ext uri="{FF2B5EF4-FFF2-40B4-BE49-F238E27FC236}">
                  <a16:creationId xmlns:a16="http://schemas.microsoft.com/office/drawing/2014/main" xmlns="" id="{94AC2BF1-5DA3-DF44-BEED-A709C8D3DF15}"/>
                </a:ext>
              </a:extLst>
            </p:cNvPr>
            <p:cNvSpPr txBox="1">
              <a:spLocks/>
            </p:cNvSpPr>
            <p:nvPr/>
          </p:nvSpPr>
          <p:spPr>
            <a:xfrm>
              <a:off x="685799" y="6503609"/>
              <a:ext cx="2807759" cy="576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dirty="0"/>
                <a:t>Optimal speed: </a:t>
              </a:r>
            </a:p>
            <a:p>
              <a:pPr marL="0" indent="0">
                <a:buFont typeface="Arial" panose="020B0604020202020204" pitchFamily="34" charset="0"/>
                <a:buNone/>
              </a:pPr>
              <a:endParaRPr lang="en-GB" dirty="0"/>
            </a:p>
          </p:txBody>
        </p:sp>
        <p:pic>
          <p:nvPicPr>
            <p:cNvPr id="30" name="Immagine 29">
              <a:extLst>
                <a:ext uri="{FF2B5EF4-FFF2-40B4-BE49-F238E27FC236}">
                  <a16:creationId xmlns:a16="http://schemas.microsoft.com/office/drawing/2014/main" xmlns="" id="{5FCAB553-3023-CE45-886E-65B2B826395A}"/>
                </a:ext>
              </a:extLst>
            </p:cNvPr>
            <p:cNvPicPr>
              <a:picLocks noChangeAspect="1"/>
            </p:cNvPicPr>
            <p:nvPr/>
          </p:nvPicPr>
          <p:blipFill>
            <a:blip r:embed="rId5"/>
            <a:stretch>
              <a:fillRect/>
            </a:stretch>
          </p:blipFill>
          <p:spPr>
            <a:xfrm>
              <a:off x="778398" y="7013145"/>
              <a:ext cx="4394200" cy="1016000"/>
            </a:xfrm>
            <a:prstGeom prst="rect">
              <a:avLst/>
            </a:prstGeom>
          </p:spPr>
        </p:pic>
      </p:grpSp>
      <p:pic>
        <p:nvPicPr>
          <p:cNvPr id="32" name="Immagine 31">
            <a:extLst>
              <a:ext uri="{FF2B5EF4-FFF2-40B4-BE49-F238E27FC236}">
                <a16:creationId xmlns:a16="http://schemas.microsoft.com/office/drawing/2014/main" xmlns="" id="{858DBC13-7AAF-5342-8A06-44ADD03918DB}"/>
              </a:ext>
            </a:extLst>
          </p:cNvPr>
          <p:cNvPicPr>
            <a:picLocks noChangeAspect="1"/>
          </p:cNvPicPr>
          <p:nvPr/>
        </p:nvPicPr>
        <p:blipFill>
          <a:blip r:embed="rId6"/>
          <a:stretch>
            <a:fillRect/>
          </a:stretch>
        </p:blipFill>
        <p:spPr>
          <a:xfrm>
            <a:off x="7710793" y="4711208"/>
            <a:ext cx="1294449" cy="850368"/>
          </a:xfrm>
          <a:prstGeom prst="rect">
            <a:avLst/>
          </a:prstGeom>
        </p:spPr>
      </p:pic>
      <p:sp>
        <p:nvSpPr>
          <p:cNvPr id="33" name="Ovale 32">
            <a:extLst>
              <a:ext uri="{FF2B5EF4-FFF2-40B4-BE49-F238E27FC236}">
                <a16:creationId xmlns:a16="http://schemas.microsoft.com/office/drawing/2014/main" xmlns="" id="{675FEDC9-0BF6-FF47-AE5E-7DD3CFA92EEA}"/>
              </a:ext>
            </a:extLst>
          </p:cNvPr>
          <p:cNvSpPr/>
          <p:nvPr/>
        </p:nvSpPr>
        <p:spPr>
          <a:xfrm>
            <a:off x="7616940" y="5867184"/>
            <a:ext cx="169810" cy="16981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9590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4">
                                            <p:txEl>
                                              <p:pRg st="0" end="0"/>
                                            </p:txEl>
                                          </p:spTgt>
                                        </p:tgtEl>
                                      </p:cBhvr>
                                    </p:animEffect>
                                    <p:set>
                                      <p:cBhvr>
                                        <p:cTn id="18" dur="1" fill="hold">
                                          <p:stCondLst>
                                            <p:cond delay="499"/>
                                          </p:stCondLst>
                                        </p:cTn>
                                        <p:tgtEl>
                                          <p:spTgt spid="4">
                                            <p:txEl>
                                              <p:pRg st="0" end="0"/>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4">
                                            <p:txEl>
                                              <p:pRg st="1" end="1"/>
                                            </p:txEl>
                                          </p:spTgt>
                                        </p:tgtEl>
                                      </p:cBhvr>
                                    </p:animEffect>
                                    <p:set>
                                      <p:cBhvr>
                                        <p:cTn id="21" dur="1" fill="hold">
                                          <p:stCondLst>
                                            <p:cond delay="499"/>
                                          </p:stCondLst>
                                        </p:cTn>
                                        <p:tgtEl>
                                          <p:spTgt spid="4">
                                            <p:txEl>
                                              <p:pRg st="1" end="1"/>
                                            </p:txEl>
                                          </p:spTgt>
                                        </p:tgtEl>
                                        <p:attrNameLst>
                                          <p:attrName>style.visibility</p:attrName>
                                        </p:attrNameLst>
                                      </p:cBhvr>
                                      <p:to>
                                        <p:strVal val="hidden"/>
                                      </p:to>
                                    </p:set>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anim calcmode="lin" valueType="num">
                                      <p:cBhvr>
                                        <p:cTn id="2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fade">
                                      <p:cBhvr>
                                        <p:cTn id="32" dur="500"/>
                                        <p:tgtEl>
                                          <p:spTgt spid="23">
                                            <p:txEl>
                                              <p:pRg st="0" end="0"/>
                                            </p:txEl>
                                          </p:spTgt>
                                        </p:tgtEl>
                                      </p:cBhvr>
                                    </p:animEffect>
                                    <p:anim calcmode="lin" valueType="num">
                                      <p:cBhvr>
                                        <p:cTn id="3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2" decel="50000" fill="hold" nodeType="clickEffect">
                                  <p:stCondLst>
                                    <p:cond delay="0"/>
                                  </p:stCondLst>
                                  <p:childTnLst>
                                    <p:anim calcmode="lin" valueType="num">
                                      <p:cBhvr additive="base">
                                        <p:cTn id="48" dur="1000"/>
                                        <p:tgtEl>
                                          <p:spTgt spid="25"/>
                                        </p:tgtEl>
                                        <p:attrNameLst>
                                          <p:attrName>ppt_x</p:attrName>
                                        </p:attrNameLst>
                                      </p:cBhvr>
                                      <p:tavLst>
                                        <p:tav tm="0">
                                          <p:val>
                                            <p:strVal val="ppt_x"/>
                                          </p:val>
                                        </p:tav>
                                        <p:tav tm="100000">
                                          <p:val>
                                            <p:strVal val="1+ppt_w/2"/>
                                          </p:val>
                                        </p:tav>
                                      </p:tavLst>
                                    </p:anim>
                                    <p:anim calcmode="lin" valueType="num">
                                      <p:cBhvr additive="base">
                                        <p:cTn id="49" dur="1000"/>
                                        <p:tgtEl>
                                          <p:spTgt spid="25"/>
                                        </p:tgtEl>
                                        <p:attrNameLst>
                                          <p:attrName>ppt_y</p:attrName>
                                        </p:attrNameLst>
                                      </p:cBhvr>
                                      <p:tavLst>
                                        <p:tav tm="0">
                                          <p:val>
                                            <p:strVal val="ppt_y"/>
                                          </p:val>
                                        </p:tav>
                                        <p:tav tm="100000">
                                          <p:val>
                                            <p:strVal val="ppt_y"/>
                                          </p:val>
                                        </p:tav>
                                      </p:tavLst>
                                    </p:anim>
                                    <p:set>
                                      <p:cBhvr>
                                        <p:cTn id="50" dur="1" fill="hold">
                                          <p:stCondLst>
                                            <p:cond delay="999"/>
                                          </p:stCondLst>
                                        </p:cTn>
                                        <p:tgtEl>
                                          <p:spTgt spid="25"/>
                                        </p:tgtEl>
                                        <p:attrNameLst>
                                          <p:attrName>style.visibility</p:attrName>
                                        </p:attrNameLst>
                                      </p:cBhvr>
                                      <p:to>
                                        <p:strVal val="hidden"/>
                                      </p:to>
                                    </p:set>
                                  </p:childTnLst>
                                </p:cTn>
                              </p:par>
                              <p:par>
                                <p:cTn id="51" presetID="0" presetClass="path" presetSubtype="0" accel="50000" decel="50000" fill="hold" nodeType="withEffect">
                                  <p:stCondLst>
                                    <p:cond delay="0"/>
                                  </p:stCondLst>
                                  <p:childTnLst>
                                    <p:animMotion origin="layout" path="M 2.70833E-6 -4.44444E-6 L 2.70833E-6 -0.11759 " pathEditMode="relative" rAng="0" ptsTypes="AA">
                                      <p:cBhvr>
                                        <p:cTn id="52" dur="1000" fill="hold"/>
                                        <p:tgtEl>
                                          <p:spTgt spid="26"/>
                                        </p:tgtEl>
                                        <p:attrNameLst>
                                          <p:attrName>ppt_x</p:attrName>
                                          <p:attrName>ppt_y</p:attrName>
                                        </p:attrNameLst>
                                      </p:cBhvr>
                                      <p:rCtr x="0" y="-5880"/>
                                    </p:animMotion>
                                  </p:childTnLst>
                                </p:cTn>
                              </p:par>
                              <p:par>
                                <p:cTn id="53" presetID="42"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900"/>
                                        <p:tgtEl>
                                          <p:spTgt spid="16"/>
                                        </p:tgtEl>
                                      </p:cBhvr>
                                    </p:animEffect>
                                    <p:anim calcmode="lin" valueType="num">
                                      <p:cBhvr>
                                        <p:cTn id="56" dur="900" fill="hold"/>
                                        <p:tgtEl>
                                          <p:spTgt spid="16"/>
                                        </p:tgtEl>
                                        <p:attrNameLst>
                                          <p:attrName>ppt_x</p:attrName>
                                        </p:attrNameLst>
                                      </p:cBhvr>
                                      <p:tavLst>
                                        <p:tav tm="0">
                                          <p:val>
                                            <p:strVal val="#ppt_x"/>
                                          </p:val>
                                        </p:tav>
                                        <p:tav tm="100000">
                                          <p:val>
                                            <p:strVal val="#ppt_x"/>
                                          </p:val>
                                        </p:tav>
                                      </p:tavLst>
                                    </p:anim>
                                    <p:anim calcmode="lin" valueType="num">
                                      <p:cBhvr>
                                        <p:cTn id="57" dur="9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xmlns="" id="{AC7D958F-2C6F-204A-82D3-759E661D631B}"/>
              </a:ext>
            </a:extLst>
          </p:cNvPr>
          <p:cNvPicPr>
            <a:picLocks noChangeAspect="1"/>
          </p:cNvPicPr>
          <p:nvPr/>
        </p:nvPicPr>
        <p:blipFill>
          <a:blip r:embed="rId2"/>
          <a:stretch>
            <a:fillRect/>
          </a:stretch>
        </p:blipFill>
        <p:spPr>
          <a:xfrm>
            <a:off x="2358933" y="3234827"/>
            <a:ext cx="6692077" cy="3669667"/>
          </a:xfrm>
          <a:prstGeom prst="rect">
            <a:avLst/>
          </a:prstGeom>
        </p:spPr>
      </p:pic>
      <p:sp>
        <p:nvSpPr>
          <p:cNvPr id="2" name="Titolo 1">
            <a:extLst>
              <a:ext uri="{FF2B5EF4-FFF2-40B4-BE49-F238E27FC236}">
                <a16:creationId xmlns:a16="http://schemas.microsoft.com/office/drawing/2014/main" xmlns="" id="{63447663-EF56-BC42-B823-A7CBC3AA30D2}"/>
              </a:ext>
            </a:extLst>
          </p:cNvPr>
          <p:cNvSpPr>
            <a:spLocks noGrp="1"/>
          </p:cNvSpPr>
          <p:nvPr>
            <p:ph type="title"/>
          </p:nvPr>
        </p:nvSpPr>
        <p:spPr/>
        <p:txBody>
          <a:bodyPr/>
          <a:lstStyle/>
          <a:p>
            <a:r>
              <a:rPr lang="en-GB" dirty="0"/>
              <a:t>Supp - NUMERICAL MINIMIZATION</a:t>
            </a:r>
          </a:p>
        </p:txBody>
      </p:sp>
      <p:sp>
        <p:nvSpPr>
          <p:cNvPr id="3" name="Segnaposto contenuto 2">
            <a:extLst>
              <a:ext uri="{FF2B5EF4-FFF2-40B4-BE49-F238E27FC236}">
                <a16:creationId xmlns:a16="http://schemas.microsoft.com/office/drawing/2014/main" xmlns="" id="{9C1F1931-19E0-7142-BFAE-0B5F435E86FD}"/>
              </a:ext>
            </a:extLst>
          </p:cNvPr>
          <p:cNvSpPr>
            <a:spLocks noGrp="1"/>
          </p:cNvSpPr>
          <p:nvPr>
            <p:ph idx="1"/>
          </p:nvPr>
        </p:nvSpPr>
        <p:spPr>
          <a:xfrm>
            <a:off x="5143500" y="2270761"/>
            <a:ext cx="5905500" cy="834390"/>
          </a:xfrm>
        </p:spPr>
        <p:txBody>
          <a:bodyPr>
            <a:normAutofit/>
          </a:bodyPr>
          <a:lstStyle/>
          <a:p>
            <a:pPr marL="0" indent="0">
              <a:buNone/>
            </a:pPr>
            <a:r>
              <a:rPr lang="en-GB" b="1" i="1" dirty="0"/>
              <a:t>a </a:t>
            </a:r>
            <a:r>
              <a:rPr lang="en-GB" b="1" dirty="0"/>
              <a:t>∈ R</a:t>
            </a:r>
            <a:r>
              <a:rPr lang="en-GB" b="1" baseline="30000" dirty="0"/>
              <a:t>n</a:t>
            </a:r>
            <a:r>
              <a:rPr lang="en-GB" dirty="0"/>
              <a:t> and</a:t>
            </a:r>
            <a:r>
              <a:rPr lang="en-GB" b="1" dirty="0"/>
              <a:t> </a:t>
            </a:r>
            <a:r>
              <a:rPr lang="en-GB" b="1" i="1" dirty="0"/>
              <a:t>b </a:t>
            </a:r>
            <a:r>
              <a:rPr lang="en-GB" b="1" dirty="0"/>
              <a:t>∈ R</a:t>
            </a:r>
            <a:r>
              <a:rPr lang="en-GB" b="1" baseline="30000" dirty="0"/>
              <a:t>n</a:t>
            </a:r>
            <a:r>
              <a:rPr lang="en-GB" dirty="0"/>
              <a:t>  → models parameters</a:t>
            </a:r>
          </a:p>
          <a:p>
            <a:pPr marL="0" indent="0">
              <a:buNone/>
            </a:pPr>
            <a:r>
              <a:rPr lang="en-GB" b="1" i="1" dirty="0"/>
              <a:t>u </a:t>
            </a:r>
            <a:r>
              <a:rPr lang="en-GB" b="1" dirty="0"/>
              <a:t>∈ R</a:t>
            </a:r>
            <a:r>
              <a:rPr lang="en-GB" b="1" baseline="30000" dirty="0"/>
              <a:t>n</a:t>
            </a:r>
            <a:r>
              <a:rPr lang="en-GB" dirty="0"/>
              <a:t> → medical variables</a:t>
            </a:r>
          </a:p>
          <a:p>
            <a:pPr marL="0" indent="0">
              <a:buNone/>
            </a:pPr>
            <a:endParaRPr lang="en-GB" dirty="0"/>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xmlns="" id="{A81781B8-113A-2346-A8DF-A0D53D29BF31}"/>
                  </a:ext>
                </a:extLst>
              </p:cNvPr>
              <p:cNvSpPr txBox="1">
                <a:spLocks/>
              </p:cNvSpPr>
              <p:nvPr/>
            </p:nvSpPr>
            <p:spPr>
              <a:xfrm>
                <a:off x="1177370" y="1872006"/>
                <a:ext cx="2895600" cy="152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𝑝</m:t>
                      </m:r>
                      <m:r>
                        <a:rPr lang="en-GB" i="1" smtClean="0">
                          <a:latin typeface="Cambria Math" panose="02040503050406030204" pitchFamily="18" charset="0"/>
                        </a:rPr>
                        <m:t>=</m:t>
                      </m:r>
                      <m:f>
                        <m:fPr>
                          <m:ctrlPr>
                            <a:rPr lang="en-GB" i="1" smtClean="0">
                              <a:latin typeface="Cambria Math" panose="02040503050406030204" pitchFamily="18" charset="0"/>
                            </a:rPr>
                          </m:ctrlPr>
                        </m:fPr>
                        <m:num>
                          <m:sSup>
                            <m:sSupPr>
                              <m:ctrlPr>
                                <a:rPr lang="en-GB" i="1" smtClean="0">
                                  <a:latin typeface="Cambria Math" panose="02040503050406030204" pitchFamily="18" charset="0"/>
                                </a:rPr>
                              </m:ctrlPr>
                            </m:sSupPr>
                            <m:e>
                              <m:r>
                                <a:rPr lang="en-GB" i="1" smtClean="0">
                                  <a:latin typeface="Cambria Math" panose="02040503050406030204" pitchFamily="18" charset="0"/>
                                </a:rPr>
                                <m:t>𝑒</m:t>
                              </m:r>
                            </m:e>
                            <m:sup>
                              <m:sSup>
                                <m:sSupPr>
                                  <m:ctrlPr>
                                    <a:rPr lang="en-GB" i="1" smtClean="0">
                                      <a:latin typeface="Cambria Math" panose="02040503050406030204" pitchFamily="18" charset="0"/>
                                    </a:rPr>
                                  </m:ctrlPr>
                                </m:sSupPr>
                                <m:e>
                                  <m:r>
                                    <a:rPr lang="en-GB" i="1" smtClean="0">
                                      <a:latin typeface="Cambria Math" panose="02040503050406030204" pitchFamily="18" charset="0"/>
                                    </a:rPr>
                                    <m:t>𝑎</m:t>
                                  </m:r>
                                </m:e>
                                <m:sup>
                                  <m:r>
                                    <a:rPr lang="en-GB" i="1" smtClean="0">
                                      <a:latin typeface="Cambria Math" panose="02040503050406030204" pitchFamily="18" charset="0"/>
                                    </a:rPr>
                                    <m:t>𝑇</m:t>
                                  </m:r>
                                </m:sup>
                              </m:sSup>
                              <m:r>
                                <a:rPr lang="en-GB" i="1" smtClean="0">
                                  <a:latin typeface="Cambria Math" panose="02040503050406030204" pitchFamily="18" charset="0"/>
                                </a:rPr>
                                <m:t>𝑢</m:t>
                              </m:r>
                              <m:r>
                                <a:rPr lang="en-GB" i="1" smtClean="0">
                                  <a:latin typeface="Cambria Math" panose="02040503050406030204" pitchFamily="18" charset="0"/>
                                </a:rPr>
                                <m:t>+</m:t>
                              </m:r>
                              <m:r>
                                <a:rPr lang="en-GB" i="1" smtClean="0">
                                  <a:latin typeface="Cambria Math" panose="02040503050406030204" pitchFamily="18" charset="0"/>
                                </a:rPr>
                                <m:t>𝑏</m:t>
                              </m:r>
                            </m:sup>
                          </m:sSup>
                        </m:num>
                        <m:den>
                          <m:r>
                            <a:rPr lang="en-GB" i="1" smtClean="0">
                              <a:latin typeface="Cambria Math" panose="02040503050406030204" pitchFamily="18" charset="0"/>
                            </a:rPr>
                            <m:t>1+</m:t>
                          </m:r>
                          <m:sSup>
                            <m:sSupPr>
                              <m:ctrlPr>
                                <a:rPr lang="en-GB" i="1" smtClean="0">
                                  <a:latin typeface="Cambria Math" panose="02040503050406030204" pitchFamily="18" charset="0"/>
                                </a:rPr>
                              </m:ctrlPr>
                            </m:sSupPr>
                            <m:e>
                              <m:r>
                                <a:rPr lang="en-GB" i="1" smtClean="0">
                                  <a:latin typeface="Cambria Math" panose="02040503050406030204" pitchFamily="18" charset="0"/>
                                </a:rPr>
                                <m:t>𝑒</m:t>
                              </m:r>
                            </m:e>
                            <m:sup>
                              <m:sSup>
                                <m:sSupPr>
                                  <m:ctrlPr>
                                    <a:rPr lang="en-GB" i="1" smtClean="0">
                                      <a:latin typeface="Cambria Math" panose="02040503050406030204" pitchFamily="18" charset="0"/>
                                    </a:rPr>
                                  </m:ctrlPr>
                                </m:sSupPr>
                                <m:e>
                                  <m:r>
                                    <a:rPr lang="en-GB" i="1" smtClean="0">
                                      <a:latin typeface="Cambria Math" panose="02040503050406030204" pitchFamily="18" charset="0"/>
                                    </a:rPr>
                                    <m:t>𝑎</m:t>
                                  </m:r>
                                </m:e>
                                <m:sup>
                                  <m:r>
                                    <a:rPr lang="en-GB" i="1" smtClean="0">
                                      <a:latin typeface="Cambria Math" panose="02040503050406030204" pitchFamily="18" charset="0"/>
                                    </a:rPr>
                                    <m:t>𝑇</m:t>
                                  </m:r>
                                </m:sup>
                              </m:sSup>
                              <m:r>
                                <a:rPr lang="en-GB" i="1" smtClean="0">
                                  <a:latin typeface="Cambria Math" panose="02040503050406030204" pitchFamily="18" charset="0"/>
                                </a:rPr>
                                <m:t>𝑢</m:t>
                              </m:r>
                              <m:r>
                                <a:rPr lang="en-GB" i="1" smtClean="0">
                                  <a:latin typeface="Cambria Math" panose="02040503050406030204" pitchFamily="18" charset="0"/>
                                </a:rPr>
                                <m:t>+</m:t>
                              </m:r>
                              <m:r>
                                <a:rPr lang="en-GB" i="1" smtClean="0">
                                  <a:latin typeface="Cambria Math" panose="02040503050406030204" pitchFamily="18" charset="0"/>
                                </a:rPr>
                                <m:t>𝑏</m:t>
                              </m:r>
                            </m:sup>
                          </m:sSup>
                        </m:den>
                      </m:f>
                    </m:oMath>
                  </m:oMathPara>
                </a14:m>
                <a:endParaRPr lang="en-GB" dirty="0"/>
              </a:p>
            </p:txBody>
          </p:sp>
        </mc:Choice>
        <mc:Fallback xmlns="">
          <p:sp>
            <p:nvSpPr>
              <p:cNvPr id="4" name="Segnaposto contenuto 2">
                <a:extLst>
                  <a:ext uri="{FF2B5EF4-FFF2-40B4-BE49-F238E27FC236}">
                    <a16:creationId xmlns:a16="http://schemas.microsoft.com/office/drawing/2014/main" id="{A81781B8-113A-2346-A8DF-A0D53D29BF31}"/>
                  </a:ext>
                </a:extLst>
              </p:cNvPr>
              <p:cNvSpPr txBox="1">
                <a:spLocks noRot="1" noChangeAspect="1" noMove="1" noResize="1" noEditPoints="1" noAdjustHandles="1" noChangeArrowheads="1" noChangeShapeType="1" noTextEdit="1"/>
              </p:cNvSpPr>
              <p:nvPr/>
            </p:nvSpPr>
            <p:spPr>
              <a:xfrm>
                <a:off x="1177370" y="1872006"/>
                <a:ext cx="2895600" cy="1524000"/>
              </a:xfrm>
              <a:prstGeom prst="rect">
                <a:avLst/>
              </a:prstGeom>
              <a:blipFill>
                <a:blip r:embed="rId3"/>
                <a:stretch>
                  <a:fillRect/>
                </a:stretch>
              </a:blipFill>
            </p:spPr>
            <p:txBody>
              <a:bodyPr/>
              <a:lstStyle/>
              <a:p>
                <a:r>
                  <a:rPr lang="en-GB">
                    <a:noFill/>
                  </a:rPr>
                  <a:t> </a:t>
                </a:r>
              </a:p>
            </p:txBody>
          </p:sp>
        </mc:Fallback>
      </mc:AlternateContent>
      <p:sp>
        <p:nvSpPr>
          <p:cNvPr id="6" name="Rettangolo 5">
            <a:extLst>
              <a:ext uri="{FF2B5EF4-FFF2-40B4-BE49-F238E27FC236}">
                <a16:creationId xmlns:a16="http://schemas.microsoft.com/office/drawing/2014/main" xmlns="" id="{44A0222D-5C6D-694A-B5ED-0B8D53CE33E0}"/>
              </a:ext>
            </a:extLst>
          </p:cNvPr>
          <p:cNvSpPr/>
          <p:nvPr/>
        </p:nvSpPr>
        <p:spPr>
          <a:xfrm>
            <a:off x="1123950" y="2011681"/>
            <a:ext cx="9944100" cy="12649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9426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63447663-EF56-BC42-B823-A7CBC3AA30D2}"/>
              </a:ext>
            </a:extLst>
          </p:cNvPr>
          <p:cNvSpPr>
            <a:spLocks noGrp="1"/>
          </p:cNvSpPr>
          <p:nvPr>
            <p:ph type="title"/>
          </p:nvPr>
        </p:nvSpPr>
        <p:spPr/>
        <p:txBody>
          <a:bodyPr/>
          <a:lstStyle/>
          <a:p>
            <a:r>
              <a:rPr lang="en-GB" dirty="0"/>
              <a:t>Supp - NUMERICAL MINIMIZATION</a:t>
            </a:r>
          </a:p>
        </p:txBody>
      </p:sp>
      <p:sp>
        <p:nvSpPr>
          <p:cNvPr id="3" name="Segnaposto contenuto 2">
            <a:extLst>
              <a:ext uri="{FF2B5EF4-FFF2-40B4-BE49-F238E27FC236}">
                <a16:creationId xmlns:a16="http://schemas.microsoft.com/office/drawing/2014/main" xmlns="" id="{9C1F1931-19E0-7142-BFAE-0B5F435E86FD}"/>
              </a:ext>
            </a:extLst>
          </p:cNvPr>
          <p:cNvSpPr>
            <a:spLocks noGrp="1"/>
          </p:cNvSpPr>
          <p:nvPr>
            <p:ph idx="1"/>
          </p:nvPr>
        </p:nvSpPr>
        <p:spPr>
          <a:xfrm>
            <a:off x="5143500" y="2270761"/>
            <a:ext cx="5905500" cy="834390"/>
          </a:xfrm>
        </p:spPr>
        <p:txBody>
          <a:bodyPr>
            <a:normAutofit/>
          </a:bodyPr>
          <a:lstStyle/>
          <a:p>
            <a:pPr marL="0" indent="0">
              <a:buNone/>
            </a:pPr>
            <a:r>
              <a:rPr lang="en-GB" b="1" i="1" dirty="0"/>
              <a:t>a </a:t>
            </a:r>
            <a:r>
              <a:rPr lang="en-GB" b="1" dirty="0"/>
              <a:t>∈ R</a:t>
            </a:r>
            <a:r>
              <a:rPr lang="en-GB" b="1" baseline="30000" dirty="0"/>
              <a:t>n</a:t>
            </a:r>
            <a:r>
              <a:rPr lang="en-GB" dirty="0"/>
              <a:t> and</a:t>
            </a:r>
            <a:r>
              <a:rPr lang="en-GB" b="1" dirty="0"/>
              <a:t> </a:t>
            </a:r>
            <a:r>
              <a:rPr lang="en-GB" b="1" i="1" dirty="0"/>
              <a:t>b </a:t>
            </a:r>
            <a:r>
              <a:rPr lang="en-GB" b="1" dirty="0"/>
              <a:t>∈ R</a:t>
            </a:r>
            <a:r>
              <a:rPr lang="en-GB" b="1" baseline="30000" dirty="0"/>
              <a:t>n</a:t>
            </a:r>
            <a:r>
              <a:rPr lang="en-GB" dirty="0"/>
              <a:t>  → models parameters</a:t>
            </a:r>
          </a:p>
          <a:p>
            <a:pPr marL="0" indent="0">
              <a:buNone/>
            </a:pPr>
            <a:r>
              <a:rPr lang="en-GB" b="1" i="1" dirty="0"/>
              <a:t>u </a:t>
            </a:r>
            <a:r>
              <a:rPr lang="en-GB" b="1" dirty="0"/>
              <a:t>∈ R</a:t>
            </a:r>
            <a:r>
              <a:rPr lang="en-GB" b="1" baseline="30000" dirty="0"/>
              <a:t>n</a:t>
            </a:r>
            <a:r>
              <a:rPr lang="en-GB" dirty="0"/>
              <a:t> → medical variables</a:t>
            </a:r>
          </a:p>
          <a:p>
            <a:pPr marL="0" indent="0">
              <a:buNone/>
            </a:pPr>
            <a:endParaRPr lang="en-GB" dirty="0"/>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xmlns="" id="{A81781B8-113A-2346-A8DF-A0D53D29BF31}"/>
                  </a:ext>
                </a:extLst>
              </p:cNvPr>
              <p:cNvSpPr txBox="1">
                <a:spLocks/>
              </p:cNvSpPr>
              <p:nvPr/>
            </p:nvSpPr>
            <p:spPr>
              <a:xfrm>
                <a:off x="1177370" y="1872006"/>
                <a:ext cx="2895600" cy="152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𝑝</m:t>
                      </m:r>
                      <m:r>
                        <a:rPr lang="en-GB" i="1" smtClean="0">
                          <a:latin typeface="Cambria Math" panose="02040503050406030204" pitchFamily="18" charset="0"/>
                        </a:rPr>
                        <m:t>=</m:t>
                      </m:r>
                      <m:f>
                        <m:fPr>
                          <m:ctrlPr>
                            <a:rPr lang="en-GB" i="1" smtClean="0">
                              <a:latin typeface="Cambria Math" panose="02040503050406030204" pitchFamily="18" charset="0"/>
                            </a:rPr>
                          </m:ctrlPr>
                        </m:fPr>
                        <m:num>
                          <m:sSup>
                            <m:sSupPr>
                              <m:ctrlPr>
                                <a:rPr lang="en-GB" i="1" smtClean="0">
                                  <a:latin typeface="Cambria Math" panose="02040503050406030204" pitchFamily="18" charset="0"/>
                                </a:rPr>
                              </m:ctrlPr>
                            </m:sSupPr>
                            <m:e>
                              <m:r>
                                <a:rPr lang="en-GB" i="1" smtClean="0">
                                  <a:latin typeface="Cambria Math" panose="02040503050406030204" pitchFamily="18" charset="0"/>
                                </a:rPr>
                                <m:t>𝑒</m:t>
                              </m:r>
                            </m:e>
                            <m:sup>
                              <m:sSup>
                                <m:sSupPr>
                                  <m:ctrlPr>
                                    <a:rPr lang="en-GB" i="1" smtClean="0">
                                      <a:latin typeface="Cambria Math" panose="02040503050406030204" pitchFamily="18" charset="0"/>
                                    </a:rPr>
                                  </m:ctrlPr>
                                </m:sSupPr>
                                <m:e>
                                  <m:r>
                                    <a:rPr lang="en-GB" i="1" smtClean="0">
                                      <a:latin typeface="Cambria Math" panose="02040503050406030204" pitchFamily="18" charset="0"/>
                                    </a:rPr>
                                    <m:t>𝑎</m:t>
                                  </m:r>
                                </m:e>
                                <m:sup>
                                  <m:r>
                                    <a:rPr lang="en-GB" i="1" smtClean="0">
                                      <a:latin typeface="Cambria Math" panose="02040503050406030204" pitchFamily="18" charset="0"/>
                                    </a:rPr>
                                    <m:t>𝑇</m:t>
                                  </m:r>
                                </m:sup>
                              </m:sSup>
                              <m:r>
                                <a:rPr lang="en-GB" i="1" smtClean="0">
                                  <a:latin typeface="Cambria Math" panose="02040503050406030204" pitchFamily="18" charset="0"/>
                                </a:rPr>
                                <m:t>𝑢</m:t>
                              </m:r>
                              <m:r>
                                <a:rPr lang="en-GB" i="1" smtClean="0">
                                  <a:latin typeface="Cambria Math" panose="02040503050406030204" pitchFamily="18" charset="0"/>
                                </a:rPr>
                                <m:t>+</m:t>
                              </m:r>
                              <m:r>
                                <a:rPr lang="en-GB" i="1" smtClean="0">
                                  <a:latin typeface="Cambria Math" panose="02040503050406030204" pitchFamily="18" charset="0"/>
                                </a:rPr>
                                <m:t>𝑏</m:t>
                              </m:r>
                            </m:sup>
                          </m:sSup>
                        </m:num>
                        <m:den>
                          <m:r>
                            <a:rPr lang="en-GB" i="1" smtClean="0">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sSup>
                                <m:sSupPr>
                                  <m:ctrlPr>
                                    <a:rPr lang="en-GB" i="1">
                                      <a:latin typeface="Cambria Math" panose="02040503050406030204" pitchFamily="18" charset="0"/>
                                    </a:rPr>
                                  </m:ctrlPr>
                                </m:sSupPr>
                                <m:e>
                                  <m:r>
                                    <a:rPr lang="en-GB" i="1">
                                      <a:latin typeface="Cambria Math" panose="02040503050406030204" pitchFamily="18" charset="0"/>
                                    </a:rPr>
                                    <m:t>𝑎</m:t>
                                  </m:r>
                                </m:e>
                                <m:sup>
                                  <m:r>
                                    <a:rPr lang="en-GB" i="1">
                                      <a:latin typeface="Cambria Math" panose="02040503050406030204" pitchFamily="18" charset="0"/>
                                    </a:rPr>
                                    <m:t>𝑇</m:t>
                                  </m:r>
                                </m:sup>
                              </m:sSup>
                              <m:r>
                                <a:rPr lang="en-GB" i="1">
                                  <a:latin typeface="Cambria Math" panose="02040503050406030204" pitchFamily="18" charset="0"/>
                                </a:rPr>
                                <m:t>𝑢</m:t>
                              </m:r>
                              <m:r>
                                <a:rPr lang="en-GB" i="1">
                                  <a:latin typeface="Cambria Math" panose="02040503050406030204" pitchFamily="18" charset="0"/>
                                </a:rPr>
                                <m:t>+</m:t>
                              </m:r>
                              <m:r>
                                <a:rPr lang="en-GB" i="1">
                                  <a:latin typeface="Cambria Math" panose="02040503050406030204" pitchFamily="18" charset="0"/>
                                </a:rPr>
                                <m:t>𝑏</m:t>
                              </m:r>
                            </m:sup>
                          </m:sSup>
                        </m:den>
                      </m:f>
                    </m:oMath>
                  </m:oMathPara>
                </a14:m>
                <a:endParaRPr lang="en-GB" dirty="0"/>
              </a:p>
            </p:txBody>
          </p:sp>
        </mc:Choice>
        <mc:Fallback xmlns="">
          <p:sp>
            <p:nvSpPr>
              <p:cNvPr id="4" name="Segnaposto contenuto 2">
                <a:extLst>
                  <a:ext uri="{FF2B5EF4-FFF2-40B4-BE49-F238E27FC236}">
                    <a16:creationId xmlns:a16="http://schemas.microsoft.com/office/drawing/2014/main" id="{A81781B8-113A-2346-A8DF-A0D53D29BF31}"/>
                  </a:ext>
                </a:extLst>
              </p:cNvPr>
              <p:cNvSpPr txBox="1">
                <a:spLocks noRot="1" noChangeAspect="1" noMove="1" noResize="1" noEditPoints="1" noAdjustHandles="1" noChangeArrowheads="1" noChangeShapeType="1" noTextEdit="1"/>
              </p:cNvSpPr>
              <p:nvPr/>
            </p:nvSpPr>
            <p:spPr>
              <a:xfrm>
                <a:off x="1177370" y="1872006"/>
                <a:ext cx="2895600" cy="1524000"/>
              </a:xfrm>
              <a:prstGeom prst="rect">
                <a:avLst/>
              </a:prstGeom>
              <a:blipFill>
                <a:blip r:embed="rId2"/>
                <a:stretch>
                  <a:fillRect/>
                </a:stretch>
              </a:blipFill>
            </p:spPr>
            <p:txBody>
              <a:bodyPr/>
              <a:lstStyle/>
              <a:p>
                <a:r>
                  <a:rPr lang="en-GB">
                    <a:noFill/>
                  </a:rPr>
                  <a:t> </a:t>
                </a:r>
              </a:p>
            </p:txBody>
          </p:sp>
        </mc:Fallback>
      </mc:AlternateContent>
      <p:sp>
        <p:nvSpPr>
          <p:cNvPr id="6" name="Rettangolo 5">
            <a:extLst>
              <a:ext uri="{FF2B5EF4-FFF2-40B4-BE49-F238E27FC236}">
                <a16:creationId xmlns:a16="http://schemas.microsoft.com/office/drawing/2014/main" xmlns="" id="{44A0222D-5C6D-694A-B5ED-0B8D53CE33E0}"/>
              </a:ext>
            </a:extLst>
          </p:cNvPr>
          <p:cNvSpPr/>
          <p:nvPr/>
        </p:nvSpPr>
        <p:spPr>
          <a:xfrm>
            <a:off x="1123950" y="2011681"/>
            <a:ext cx="9944100" cy="12649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7" name="Segnaposto contenuto 2">
                <a:extLst>
                  <a:ext uri="{FF2B5EF4-FFF2-40B4-BE49-F238E27FC236}">
                    <a16:creationId xmlns:a16="http://schemas.microsoft.com/office/drawing/2014/main" xmlns="" id="{6E3557D3-C8A2-D34A-96F3-D026C1E38C79}"/>
                  </a:ext>
                </a:extLst>
              </p:cNvPr>
              <p:cNvSpPr txBox="1">
                <a:spLocks/>
              </p:cNvSpPr>
              <p:nvPr/>
            </p:nvSpPr>
            <p:spPr>
              <a:xfrm>
                <a:off x="688200" y="3489959"/>
                <a:ext cx="10818000" cy="2771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dirty="0">
                    <a:solidFill>
                      <a:schemeClr val="bg1">
                        <a:lumMod val="50000"/>
                        <a:lumOff val="50000"/>
                      </a:schemeClr>
                    </a:solidFill>
                  </a:rPr>
                  <a:t>Consider a new patient described by a vector </a:t>
                </a:r>
                <a:r>
                  <a:rPr lang="en-GB" b="1" i="1" dirty="0">
                    <a:solidFill>
                      <a:schemeClr val="bg1">
                        <a:lumMod val="50000"/>
                        <a:lumOff val="50000"/>
                      </a:schemeClr>
                    </a:solidFill>
                  </a:rPr>
                  <a:t>u</a:t>
                </a:r>
                <a:r>
                  <a:rPr lang="en-GB" dirty="0">
                    <a:solidFill>
                      <a:schemeClr val="bg1">
                        <a:lumMod val="50000"/>
                        <a:lumOff val="50000"/>
                      </a:schemeClr>
                    </a:solidFill>
                  </a:rPr>
                  <a:t>. To estimate the probability that he has diabetes we need to know the value of </a:t>
                </a:r>
                <a:r>
                  <a:rPr lang="en-GB" b="1" i="1" dirty="0">
                    <a:solidFill>
                      <a:schemeClr val="bg1">
                        <a:lumMod val="50000"/>
                        <a:lumOff val="50000"/>
                      </a:schemeClr>
                    </a:solidFill>
                  </a:rPr>
                  <a:t>a </a:t>
                </a:r>
                <a:r>
                  <a:rPr lang="en-GB" dirty="0">
                    <a:solidFill>
                      <a:schemeClr val="bg1">
                        <a:lumMod val="50000"/>
                        <a:lumOff val="50000"/>
                      </a:schemeClr>
                    </a:solidFill>
                  </a:rPr>
                  <a:t>and </a:t>
                </a:r>
                <a:r>
                  <a:rPr lang="en-GB" b="1" i="1" dirty="0">
                    <a:solidFill>
                      <a:schemeClr val="bg1">
                        <a:lumMod val="50000"/>
                        <a:lumOff val="50000"/>
                      </a:schemeClr>
                    </a:solidFill>
                  </a:rPr>
                  <a:t>b</a:t>
                </a:r>
              </a:p>
              <a:p>
                <a:pPr>
                  <a:lnSpc>
                    <a:spcPct val="100000"/>
                  </a:lnSpc>
                </a:pPr>
                <a:r>
                  <a:rPr lang="en-GB" dirty="0">
                    <a:solidFill>
                      <a:schemeClr val="bg1">
                        <a:lumMod val="50000"/>
                        <a:lumOff val="50000"/>
                      </a:schemeClr>
                    </a:solidFill>
                  </a:rPr>
                  <a:t>To estimate the model parameters we must minimize this function:</a:t>
                </a:r>
              </a:p>
              <a:p>
                <a:pPr marL="0" indent="0">
                  <a:lnSpc>
                    <a:spcPct val="150000"/>
                  </a:lnSpc>
                  <a:buNone/>
                </a:pPr>
                <a14:m>
                  <m:oMathPara xmlns:m="http://schemas.openxmlformats.org/officeDocument/2006/math">
                    <m:oMathParaPr>
                      <m:jc m:val="centerGroup"/>
                    </m:oMathParaPr>
                    <m:oMath xmlns:m="http://schemas.openxmlformats.org/officeDocument/2006/math">
                      <m:r>
                        <a:rPr lang="en-GB" b="0" i="1" smtClean="0">
                          <a:solidFill>
                            <a:schemeClr val="bg1">
                              <a:lumMod val="50000"/>
                              <a:lumOff val="50000"/>
                            </a:schemeClr>
                          </a:solidFill>
                          <a:latin typeface="Cambria Math" panose="02040503050406030204" pitchFamily="18" charset="0"/>
                        </a:rPr>
                        <m:t>𝑓</m:t>
                      </m:r>
                      <m:d>
                        <m:dPr>
                          <m:ctrlPr>
                            <a:rPr lang="en-GB" b="0" i="1" smtClean="0">
                              <a:solidFill>
                                <a:schemeClr val="bg1">
                                  <a:lumMod val="50000"/>
                                  <a:lumOff val="50000"/>
                                </a:schemeClr>
                              </a:solidFill>
                              <a:latin typeface="Cambria Math" panose="02040503050406030204" pitchFamily="18" charset="0"/>
                            </a:rPr>
                          </m:ctrlPr>
                        </m:dPr>
                        <m:e>
                          <m:r>
                            <a:rPr lang="en-GB" b="0" i="1" smtClean="0">
                              <a:solidFill>
                                <a:schemeClr val="bg1">
                                  <a:lumMod val="50000"/>
                                  <a:lumOff val="50000"/>
                                </a:schemeClr>
                              </a:solidFill>
                              <a:latin typeface="Cambria Math" panose="02040503050406030204" pitchFamily="18" charset="0"/>
                            </a:rPr>
                            <m:t>𝑎</m:t>
                          </m:r>
                          <m:r>
                            <a:rPr lang="en-GB" b="0" i="1" smtClean="0">
                              <a:solidFill>
                                <a:schemeClr val="bg1">
                                  <a:lumMod val="50000"/>
                                  <a:lumOff val="50000"/>
                                </a:schemeClr>
                              </a:solidFill>
                              <a:latin typeface="Cambria Math" panose="02040503050406030204" pitchFamily="18" charset="0"/>
                            </a:rPr>
                            <m:t>,</m:t>
                          </m:r>
                          <m:r>
                            <a:rPr lang="en-GB" b="0" i="1" smtClean="0">
                              <a:solidFill>
                                <a:schemeClr val="bg1">
                                  <a:lumMod val="50000"/>
                                  <a:lumOff val="50000"/>
                                </a:schemeClr>
                              </a:solidFill>
                              <a:latin typeface="Cambria Math" panose="02040503050406030204" pitchFamily="18" charset="0"/>
                            </a:rPr>
                            <m:t>𝑏</m:t>
                          </m:r>
                        </m:e>
                      </m:d>
                      <m:r>
                        <a:rPr lang="en-GB" b="0" i="1" smtClean="0">
                          <a:solidFill>
                            <a:schemeClr val="bg1">
                              <a:lumMod val="50000"/>
                              <a:lumOff val="50000"/>
                            </a:schemeClr>
                          </a:solidFill>
                          <a:latin typeface="Cambria Math" panose="02040503050406030204" pitchFamily="18" charset="0"/>
                        </a:rPr>
                        <m:t>=− </m:t>
                      </m:r>
                      <m:nary>
                        <m:naryPr>
                          <m:chr m:val="∑"/>
                          <m:ctrlPr>
                            <a:rPr lang="en-GB" b="0" i="1" smtClean="0">
                              <a:solidFill>
                                <a:schemeClr val="bg1">
                                  <a:lumMod val="50000"/>
                                  <a:lumOff val="50000"/>
                                </a:schemeClr>
                              </a:solidFill>
                              <a:latin typeface="Cambria Math" panose="02040503050406030204" pitchFamily="18" charset="0"/>
                            </a:rPr>
                          </m:ctrlPr>
                        </m:naryPr>
                        <m:sub>
                          <m:r>
                            <m:rPr>
                              <m:brk m:alnAt="23"/>
                            </m:rPr>
                            <a:rPr lang="en-GB" b="0" i="1" smtClean="0">
                              <a:solidFill>
                                <a:schemeClr val="bg1">
                                  <a:lumMod val="50000"/>
                                  <a:lumOff val="50000"/>
                                </a:schemeClr>
                              </a:solidFill>
                              <a:latin typeface="Cambria Math" panose="02040503050406030204" pitchFamily="18" charset="0"/>
                            </a:rPr>
                            <m:t>𝑖</m:t>
                          </m:r>
                          <m:r>
                            <a:rPr lang="en-GB" b="0" i="1" smtClean="0">
                              <a:solidFill>
                                <a:schemeClr val="bg1">
                                  <a:lumMod val="50000"/>
                                  <a:lumOff val="50000"/>
                                </a:schemeClr>
                              </a:solidFill>
                              <a:latin typeface="Cambria Math" panose="02040503050406030204" pitchFamily="18" charset="0"/>
                            </a:rPr>
                            <m:t>=0</m:t>
                          </m:r>
                        </m:sub>
                        <m:sup>
                          <m:r>
                            <a:rPr lang="en-GB" b="0" i="1" smtClean="0">
                              <a:solidFill>
                                <a:schemeClr val="bg1">
                                  <a:lumMod val="50000"/>
                                  <a:lumOff val="50000"/>
                                </a:schemeClr>
                              </a:solidFill>
                              <a:latin typeface="Cambria Math" panose="02040503050406030204" pitchFamily="18" charset="0"/>
                            </a:rPr>
                            <m:t>𝑀</m:t>
                          </m:r>
                          <m:r>
                            <a:rPr lang="en-GB" b="0" i="1" smtClean="0">
                              <a:solidFill>
                                <a:schemeClr val="bg1">
                                  <a:lumMod val="50000"/>
                                  <a:lumOff val="50000"/>
                                </a:schemeClr>
                              </a:solidFill>
                              <a:latin typeface="Cambria Math" panose="02040503050406030204" pitchFamily="18" charset="0"/>
                            </a:rPr>
                            <m:t>−1</m:t>
                          </m:r>
                        </m:sup>
                        <m:e>
                          <m:r>
                            <a:rPr lang="en-GB" b="0" i="1" smtClean="0">
                              <a:solidFill>
                                <a:schemeClr val="bg1">
                                  <a:lumMod val="50000"/>
                                  <a:lumOff val="50000"/>
                                </a:schemeClr>
                              </a:solidFill>
                              <a:latin typeface="Cambria Math" panose="02040503050406030204" pitchFamily="18" charset="0"/>
                            </a:rPr>
                            <m:t>𝑎</m:t>
                          </m:r>
                          <m:r>
                            <a:rPr lang="en-GB" b="0" i="1" smtClean="0">
                              <a:solidFill>
                                <a:schemeClr val="bg1">
                                  <a:lumMod val="50000"/>
                                  <a:lumOff val="50000"/>
                                </a:schemeClr>
                              </a:solidFill>
                              <a:latin typeface="Cambria Math" panose="02040503050406030204" pitchFamily="18" charset="0"/>
                              <a:ea typeface="Cambria Math" panose="02040503050406030204" pitchFamily="18" charset="0"/>
                            </a:rPr>
                            <m:t>∙</m:t>
                          </m:r>
                          <m:sSub>
                            <m:sSubPr>
                              <m:ctrlPr>
                                <a:rPr lang="en-GB" b="0" i="1" smtClean="0">
                                  <a:solidFill>
                                    <a:schemeClr val="bg1">
                                      <a:lumMod val="50000"/>
                                      <a:lumOff val="50000"/>
                                    </a:schemeClr>
                                  </a:solidFill>
                                  <a:latin typeface="Cambria Math" panose="02040503050406030204" pitchFamily="18" charset="0"/>
                                  <a:ea typeface="Cambria Math" panose="02040503050406030204" pitchFamily="18" charset="0"/>
                                </a:rPr>
                              </m:ctrlPr>
                            </m:sSubPr>
                            <m:e>
                              <m:r>
                                <a:rPr lang="en-GB" b="0" i="1" smtClean="0">
                                  <a:solidFill>
                                    <a:schemeClr val="bg1">
                                      <a:lumMod val="50000"/>
                                      <a:lumOff val="50000"/>
                                    </a:schemeClr>
                                  </a:solidFill>
                                  <a:latin typeface="Cambria Math" panose="02040503050406030204" pitchFamily="18" charset="0"/>
                                  <a:ea typeface="Cambria Math" panose="02040503050406030204" pitchFamily="18" charset="0"/>
                                </a:rPr>
                                <m:t>𝑢</m:t>
                              </m:r>
                            </m:e>
                            <m:sub>
                              <m:r>
                                <a:rPr lang="en-GB" b="0" i="1" smtClean="0">
                                  <a:solidFill>
                                    <a:schemeClr val="bg1">
                                      <a:lumMod val="50000"/>
                                      <a:lumOff val="50000"/>
                                    </a:schemeClr>
                                  </a:solidFill>
                                  <a:latin typeface="Cambria Math" panose="02040503050406030204" pitchFamily="18" charset="0"/>
                                  <a:ea typeface="Cambria Math" panose="02040503050406030204" pitchFamily="18" charset="0"/>
                                </a:rPr>
                                <m:t>𝑖</m:t>
                              </m:r>
                            </m:sub>
                          </m:sSub>
                          <m:r>
                            <a:rPr lang="en-GB" b="0" i="1" smtClean="0">
                              <a:solidFill>
                                <a:schemeClr val="bg1">
                                  <a:lumMod val="50000"/>
                                  <a:lumOff val="50000"/>
                                </a:schemeClr>
                              </a:solidFill>
                              <a:latin typeface="Cambria Math" panose="02040503050406030204" pitchFamily="18" charset="0"/>
                            </a:rPr>
                            <m:t>+</m:t>
                          </m:r>
                          <m:r>
                            <a:rPr lang="en-GB" b="0" i="1" smtClean="0">
                              <a:solidFill>
                                <a:schemeClr val="bg1">
                                  <a:lumMod val="50000"/>
                                  <a:lumOff val="50000"/>
                                </a:schemeClr>
                              </a:solidFill>
                              <a:latin typeface="Cambria Math" panose="02040503050406030204" pitchFamily="18" charset="0"/>
                            </a:rPr>
                            <m:t>𝑏</m:t>
                          </m:r>
                        </m:e>
                      </m:nary>
                      <m:r>
                        <a:rPr lang="en-GB" b="0" i="1" smtClean="0">
                          <a:solidFill>
                            <a:schemeClr val="bg1">
                              <a:lumMod val="50000"/>
                              <a:lumOff val="50000"/>
                            </a:schemeClr>
                          </a:solidFill>
                          <a:latin typeface="Cambria Math" panose="02040503050406030204" pitchFamily="18" charset="0"/>
                        </a:rPr>
                        <m:t>+</m:t>
                      </m:r>
                      <m:nary>
                        <m:naryPr>
                          <m:chr m:val="∑"/>
                          <m:ctrlPr>
                            <a:rPr lang="en-GB" i="1">
                              <a:solidFill>
                                <a:schemeClr val="bg1">
                                  <a:lumMod val="50000"/>
                                  <a:lumOff val="50000"/>
                                </a:schemeClr>
                              </a:solidFill>
                              <a:latin typeface="Cambria Math" panose="02040503050406030204" pitchFamily="18" charset="0"/>
                            </a:rPr>
                          </m:ctrlPr>
                        </m:naryPr>
                        <m:sub>
                          <m:r>
                            <m:rPr>
                              <m:brk m:alnAt="23"/>
                            </m:rPr>
                            <a:rPr lang="en-GB" i="1">
                              <a:solidFill>
                                <a:schemeClr val="bg1">
                                  <a:lumMod val="50000"/>
                                  <a:lumOff val="50000"/>
                                </a:schemeClr>
                              </a:solidFill>
                              <a:latin typeface="Cambria Math" panose="02040503050406030204" pitchFamily="18" charset="0"/>
                            </a:rPr>
                            <m:t>𝑖</m:t>
                          </m:r>
                          <m:r>
                            <a:rPr lang="en-GB" i="1">
                              <a:solidFill>
                                <a:schemeClr val="bg1">
                                  <a:lumMod val="50000"/>
                                  <a:lumOff val="50000"/>
                                </a:schemeClr>
                              </a:solidFill>
                              <a:latin typeface="Cambria Math" panose="02040503050406030204" pitchFamily="18" charset="0"/>
                            </a:rPr>
                            <m:t>=0</m:t>
                          </m:r>
                        </m:sub>
                        <m:sup>
                          <m:r>
                            <a:rPr lang="en-GB" b="0" i="1" smtClean="0">
                              <a:solidFill>
                                <a:schemeClr val="bg1">
                                  <a:lumMod val="50000"/>
                                  <a:lumOff val="50000"/>
                                </a:schemeClr>
                              </a:solidFill>
                              <a:latin typeface="Cambria Math" panose="02040503050406030204" pitchFamily="18" charset="0"/>
                            </a:rPr>
                            <m:t>𝑁</m:t>
                          </m:r>
                          <m:r>
                            <a:rPr lang="en-GB" i="1">
                              <a:solidFill>
                                <a:schemeClr val="bg1">
                                  <a:lumMod val="50000"/>
                                  <a:lumOff val="50000"/>
                                </a:schemeClr>
                              </a:solidFill>
                              <a:latin typeface="Cambria Math" panose="02040503050406030204" pitchFamily="18" charset="0"/>
                            </a:rPr>
                            <m:t>−1</m:t>
                          </m:r>
                        </m:sup>
                        <m:e>
                          <m:func>
                            <m:funcPr>
                              <m:ctrlPr>
                                <a:rPr lang="en-GB" i="1" smtClean="0">
                                  <a:solidFill>
                                    <a:schemeClr val="bg1">
                                      <a:lumMod val="50000"/>
                                      <a:lumOff val="50000"/>
                                    </a:schemeClr>
                                  </a:solidFill>
                                  <a:latin typeface="Cambria Math" panose="02040503050406030204" pitchFamily="18" charset="0"/>
                                </a:rPr>
                              </m:ctrlPr>
                            </m:funcPr>
                            <m:fName>
                              <m:r>
                                <m:rPr>
                                  <m:sty m:val="p"/>
                                </m:rPr>
                                <a:rPr lang="en-GB" i="0" smtClean="0">
                                  <a:solidFill>
                                    <a:schemeClr val="bg1">
                                      <a:lumMod val="50000"/>
                                      <a:lumOff val="50000"/>
                                    </a:schemeClr>
                                  </a:solidFill>
                                  <a:latin typeface="Cambria Math" panose="02040503050406030204" pitchFamily="18" charset="0"/>
                                </a:rPr>
                                <m:t>ln</m:t>
                              </m:r>
                            </m:fName>
                            <m:e>
                              <m:d>
                                <m:dPr>
                                  <m:ctrlPr>
                                    <a:rPr lang="en-GB" b="0" i="1" smtClean="0">
                                      <a:solidFill>
                                        <a:schemeClr val="bg1">
                                          <a:lumMod val="50000"/>
                                          <a:lumOff val="50000"/>
                                        </a:schemeClr>
                                      </a:solidFill>
                                      <a:latin typeface="Cambria Math" panose="02040503050406030204" pitchFamily="18" charset="0"/>
                                    </a:rPr>
                                  </m:ctrlPr>
                                </m:dPr>
                                <m:e>
                                  <m:r>
                                    <a:rPr lang="en-GB" b="0" i="1" smtClean="0">
                                      <a:solidFill>
                                        <a:schemeClr val="bg1">
                                          <a:lumMod val="50000"/>
                                          <a:lumOff val="50000"/>
                                        </a:schemeClr>
                                      </a:solidFill>
                                      <a:latin typeface="Cambria Math" panose="02040503050406030204" pitchFamily="18" charset="0"/>
                                    </a:rPr>
                                    <m:t>1+</m:t>
                                  </m:r>
                                  <m:sSup>
                                    <m:sSupPr>
                                      <m:ctrlPr>
                                        <a:rPr lang="en-GB" b="0" i="1" smtClean="0">
                                          <a:solidFill>
                                            <a:schemeClr val="bg1">
                                              <a:lumMod val="50000"/>
                                              <a:lumOff val="50000"/>
                                            </a:schemeClr>
                                          </a:solidFill>
                                          <a:latin typeface="Cambria Math" panose="02040503050406030204" pitchFamily="18" charset="0"/>
                                        </a:rPr>
                                      </m:ctrlPr>
                                    </m:sSupPr>
                                    <m:e>
                                      <m:r>
                                        <a:rPr lang="en-GB" b="0" i="1" smtClean="0">
                                          <a:solidFill>
                                            <a:schemeClr val="bg1">
                                              <a:lumMod val="50000"/>
                                              <a:lumOff val="50000"/>
                                            </a:schemeClr>
                                          </a:solidFill>
                                          <a:latin typeface="Cambria Math" panose="02040503050406030204" pitchFamily="18" charset="0"/>
                                        </a:rPr>
                                        <m:t>𝑒</m:t>
                                      </m:r>
                                    </m:e>
                                    <m:sup>
                                      <m:r>
                                        <a:rPr lang="en-GB" i="1">
                                          <a:solidFill>
                                            <a:schemeClr val="bg1">
                                              <a:lumMod val="50000"/>
                                              <a:lumOff val="50000"/>
                                            </a:schemeClr>
                                          </a:solidFill>
                                          <a:latin typeface="Cambria Math" panose="02040503050406030204" pitchFamily="18" charset="0"/>
                                        </a:rPr>
                                        <m:t>𝑎</m:t>
                                      </m:r>
                                      <m:r>
                                        <a:rPr lang="en-GB" i="1">
                                          <a:solidFill>
                                            <a:schemeClr val="bg1">
                                              <a:lumMod val="50000"/>
                                              <a:lumOff val="50000"/>
                                            </a:schemeClr>
                                          </a:solidFill>
                                          <a:latin typeface="Cambria Math" panose="02040503050406030204" pitchFamily="18" charset="0"/>
                                          <a:ea typeface="Cambria Math" panose="02040503050406030204" pitchFamily="18" charset="0"/>
                                        </a:rPr>
                                        <m:t>∙</m:t>
                                      </m:r>
                                      <m:sSub>
                                        <m:sSubPr>
                                          <m:ctrlPr>
                                            <a:rPr lang="en-GB" i="1">
                                              <a:solidFill>
                                                <a:schemeClr val="bg1">
                                                  <a:lumMod val="50000"/>
                                                  <a:lumOff val="50000"/>
                                                </a:schemeClr>
                                              </a:solidFill>
                                              <a:latin typeface="Cambria Math" panose="02040503050406030204" pitchFamily="18" charset="0"/>
                                              <a:ea typeface="Cambria Math" panose="02040503050406030204" pitchFamily="18" charset="0"/>
                                            </a:rPr>
                                          </m:ctrlPr>
                                        </m:sSubPr>
                                        <m:e>
                                          <m:r>
                                            <a:rPr lang="en-GB" i="1">
                                              <a:solidFill>
                                                <a:schemeClr val="bg1">
                                                  <a:lumMod val="50000"/>
                                                  <a:lumOff val="50000"/>
                                                </a:schemeClr>
                                              </a:solidFill>
                                              <a:latin typeface="Cambria Math" panose="02040503050406030204" pitchFamily="18" charset="0"/>
                                              <a:ea typeface="Cambria Math" panose="02040503050406030204" pitchFamily="18" charset="0"/>
                                            </a:rPr>
                                            <m:t>𝑢</m:t>
                                          </m:r>
                                        </m:e>
                                        <m:sub>
                                          <m:r>
                                            <a:rPr lang="en-GB" i="1">
                                              <a:solidFill>
                                                <a:schemeClr val="bg1">
                                                  <a:lumMod val="50000"/>
                                                  <a:lumOff val="50000"/>
                                                </a:schemeClr>
                                              </a:solidFill>
                                              <a:latin typeface="Cambria Math" panose="02040503050406030204" pitchFamily="18" charset="0"/>
                                              <a:ea typeface="Cambria Math" panose="02040503050406030204" pitchFamily="18" charset="0"/>
                                            </a:rPr>
                                            <m:t>𝑖</m:t>
                                          </m:r>
                                        </m:sub>
                                      </m:sSub>
                                      <m:r>
                                        <a:rPr lang="en-GB" i="1">
                                          <a:solidFill>
                                            <a:schemeClr val="bg1">
                                              <a:lumMod val="50000"/>
                                              <a:lumOff val="50000"/>
                                            </a:schemeClr>
                                          </a:solidFill>
                                          <a:latin typeface="Cambria Math" panose="02040503050406030204" pitchFamily="18" charset="0"/>
                                        </a:rPr>
                                        <m:t>+</m:t>
                                      </m:r>
                                      <m:r>
                                        <a:rPr lang="en-GB" i="1">
                                          <a:solidFill>
                                            <a:schemeClr val="bg1">
                                              <a:lumMod val="50000"/>
                                              <a:lumOff val="50000"/>
                                            </a:schemeClr>
                                          </a:solidFill>
                                          <a:latin typeface="Cambria Math" panose="02040503050406030204" pitchFamily="18" charset="0"/>
                                        </a:rPr>
                                        <m:t>𝑏</m:t>
                                      </m:r>
                                    </m:sup>
                                  </m:sSup>
                                </m:e>
                              </m:d>
                            </m:e>
                          </m:func>
                        </m:e>
                      </m:nary>
                    </m:oMath>
                  </m:oMathPara>
                </a14:m>
                <a:endParaRPr lang="en-GB" dirty="0"/>
              </a:p>
            </p:txBody>
          </p:sp>
        </mc:Choice>
        <mc:Fallback xmlns="">
          <p:sp>
            <p:nvSpPr>
              <p:cNvPr id="7" name="Segnaposto contenuto 2">
                <a:extLst>
                  <a:ext uri="{FF2B5EF4-FFF2-40B4-BE49-F238E27FC236}">
                    <a16:creationId xmlns:a16="http://schemas.microsoft.com/office/drawing/2014/main" id="{6E3557D3-C8A2-D34A-96F3-D026C1E38C79}"/>
                  </a:ext>
                </a:extLst>
              </p:cNvPr>
              <p:cNvSpPr txBox="1">
                <a:spLocks noRot="1" noChangeAspect="1" noMove="1" noResize="1" noEditPoints="1" noAdjustHandles="1" noChangeArrowheads="1" noChangeShapeType="1" noTextEdit="1"/>
              </p:cNvSpPr>
              <p:nvPr/>
            </p:nvSpPr>
            <p:spPr>
              <a:xfrm>
                <a:off x="688200" y="3489959"/>
                <a:ext cx="10818000" cy="2771355"/>
              </a:xfrm>
              <a:prstGeom prst="rect">
                <a:avLst/>
              </a:prstGeom>
              <a:blipFill>
                <a:blip r:embed="rId3"/>
                <a:stretch>
                  <a:fillRect l="-676" t="-2637" r="-1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Segnaposto contenuto 2">
                <a:extLst>
                  <a:ext uri="{FF2B5EF4-FFF2-40B4-BE49-F238E27FC236}">
                    <a16:creationId xmlns:a16="http://schemas.microsoft.com/office/drawing/2014/main" xmlns="" id="{94C6D285-6089-244D-BD62-C15FFBE035CB}"/>
                  </a:ext>
                </a:extLst>
              </p:cNvPr>
              <p:cNvSpPr txBox="1">
                <a:spLocks/>
              </p:cNvSpPr>
              <p:nvPr/>
            </p:nvSpPr>
            <p:spPr>
              <a:xfrm>
                <a:off x="1123950" y="6292632"/>
                <a:ext cx="10382250" cy="32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1400" dirty="0">
                    <a:solidFill>
                      <a:schemeClr val="bg1">
                        <a:lumMod val="50000"/>
                        <a:lumOff val="50000"/>
                      </a:schemeClr>
                    </a:solidFill>
                  </a:rPr>
                  <a:t>* </a:t>
                </a:r>
                <a14:m>
                  <m:oMath xmlns:m="http://schemas.openxmlformats.org/officeDocument/2006/math">
                    <m:r>
                      <a:rPr lang="en-GB" sz="1400" i="1">
                        <a:solidFill>
                          <a:schemeClr val="bg1">
                            <a:lumMod val="50000"/>
                            <a:lumOff val="50000"/>
                          </a:schemeClr>
                        </a:solidFill>
                        <a:latin typeface="Cambria Math" panose="02040503050406030204" pitchFamily="18" charset="0"/>
                      </a:rPr>
                      <m:t>𝑓</m:t>
                    </m:r>
                    <m:d>
                      <m:dPr>
                        <m:ctrlPr>
                          <a:rPr lang="en-GB" sz="1400" i="1">
                            <a:solidFill>
                              <a:schemeClr val="bg1">
                                <a:lumMod val="50000"/>
                                <a:lumOff val="50000"/>
                              </a:schemeClr>
                            </a:solidFill>
                            <a:latin typeface="Cambria Math" panose="02040503050406030204" pitchFamily="18" charset="0"/>
                          </a:rPr>
                        </m:ctrlPr>
                      </m:dPr>
                      <m:e>
                        <m:r>
                          <a:rPr lang="en-GB" sz="1400" i="1">
                            <a:solidFill>
                              <a:schemeClr val="bg1">
                                <a:lumMod val="50000"/>
                                <a:lumOff val="50000"/>
                              </a:schemeClr>
                            </a:solidFill>
                            <a:latin typeface="Cambria Math" panose="02040503050406030204" pitchFamily="18" charset="0"/>
                          </a:rPr>
                          <m:t>𝑎</m:t>
                        </m:r>
                        <m:r>
                          <a:rPr lang="en-GB" sz="1400" i="1">
                            <a:solidFill>
                              <a:schemeClr val="bg1">
                                <a:lumMod val="50000"/>
                                <a:lumOff val="50000"/>
                              </a:schemeClr>
                            </a:solidFill>
                            <a:latin typeface="Cambria Math" panose="02040503050406030204" pitchFamily="18" charset="0"/>
                          </a:rPr>
                          <m:t>,</m:t>
                        </m:r>
                        <m:r>
                          <a:rPr lang="en-GB" sz="1400" i="1">
                            <a:solidFill>
                              <a:schemeClr val="bg1">
                                <a:lumMod val="50000"/>
                                <a:lumOff val="50000"/>
                              </a:schemeClr>
                            </a:solidFill>
                            <a:latin typeface="Cambria Math" panose="02040503050406030204" pitchFamily="18" charset="0"/>
                          </a:rPr>
                          <m:t>𝑏</m:t>
                        </m:r>
                      </m:e>
                    </m:d>
                  </m:oMath>
                </a14:m>
                <a:r>
                  <a:rPr lang="en-GB" sz="1400" dirty="0">
                    <a:solidFill>
                      <a:schemeClr val="bg1">
                        <a:lumMod val="50000"/>
                        <a:lumOff val="50000"/>
                      </a:schemeClr>
                    </a:solidFill>
                  </a:rPr>
                  <a:t> represents the log-likelihood function. More info at </a:t>
                </a:r>
                <a:r>
                  <a:rPr lang="en-GB" sz="1400" dirty="0">
                    <a:solidFill>
                      <a:schemeClr val="bg1">
                        <a:lumMod val="50000"/>
                        <a:lumOff val="50000"/>
                      </a:schemeClr>
                    </a:solidFill>
                    <a:hlinkClick r:id="rId4"/>
                  </a:rPr>
                  <a:t>http://web.stanford.edu/~boyd/cvxbook/</a:t>
                </a:r>
                <a:r>
                  <a:rPr lang="en-GB" sz="1400" dirty="0">
                    <a:solidFill>
                      <a:schemeClr val="bg1">
                        <a:lumMod val="50000"/>
                        <a:lumOff val="50000"/>
                      </a:schemeClr>
                    </a:solidFill>
                  </a:rPr>
                  <a:t> (chapter 7)</a:t>
                </a:r>
                <a:endParaRPr lang="en-GB" sz="1400" dirty="0"/>
              </a:p>
            </p:txBody>
          </p:sp>
        </mc:Choice>
        <mc:Fallback xmlns="">
          <p:sp>
            <p:nvSpPr>
              <p:cNvPr id="8" name="Segnaposto contenuto 2">
                <a:extLst>
                  <a:ext uri="{FF2B5EF4-FFF2-40B4-BE49-F238E27FC236}">
                    <a16:creationId xmlns:a16="http://schemas.microsoft.com/office/drawing/2014/main" id="{94C6D285-6089-244D-BD62-C15FFBE035CB}"/>
                  </a:ext>
                </a:extLst>
              </p:cNvPr>
              <p:cNvSpPr txBox="1">
                <a:spLocks noRot="1" noChangeAspect="1" noMove="1" noResize="1" noEditPoints="1" noAdjustHandles="1" noChangeArrowheads="1" noChangeShapeType="1" noTextEdit="1"/>
              </p:cNvSpPr>
              <p:nvPr/>
            </p:nvSpPr>
            <p:spPr>
              <a:xfrm>
                <a:off x="1123950" y="6292632"/>
                <a:ext cx="10382250" cy="325144"/>
              </a:xfrm>
              <a:prstGeom prst="rect">
                <a:avLst/>
              </a:prstGeom>
              <a:blipFill>
                <a:blip r:embed="rId5"/>
                <a:stretch>
                  <a:fillRect l="-176" t="-9259" b="-5556"/>
                </a:stretch>
              </a:blipFill>
            </p:spPr>
            <p:txBody>
              <a:bodyPr/>
              <a:lstStyle/>
              <a:p>
                <a:r>
                  <a:rPr lang="en-GB">
                    <a:noFill/>
                  </a:rPr>
                  <a:t> </a:t>
                </a:r>
              </a:p>
            </p:txBody>
          </p:sp>
        </mc:Fallback>
      </mc:AlternateContent>
    </p:spTree>
    <p:extLst>
      <p:ext uri="{BB962C8B-B14F-4D97-AF65-F5344CB8AC3E}">
        <p14:creationId xmlns:p14="http://schemas.microsoft.com/office/powerpoint/2010/main" val="155092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7">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7">
                                            <p:txEl>
                                              <p:pRg st="1" end="1"/>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500" fill="hold"/>
                                        <p:tgtEl>
                                          <p:spTgt spid="7">
                                            <p:txEl>
                                              <p:pRg st="2" end="2"/>
                                            </p:txEl>
                                          </p:spTgt>
                                        </p:tgtEl>
                                        <p:attrNameLst>
                                          <p:attrName>style.color</p:attrName>
                                        </p:attrNameLst>
                                      </p:cBhvr>
                                      <p:to>
                                        <a:schemeClr val="tx1"/>
                                      </p:to>
                                    </p:animClr>
                                  </p:childTnLst>
                                </p:cTn>
                              </p:par>
                              <p:par>
                                <p:cTn id="15" presetID="10"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P spid="8"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63447663-EF56-BC42-B823-A7CBC3AA30D2}"/>
              </a:ext>
            </a:extLst>
          </p:cNvPr>
          <p:cNvSpPr>
            <a:spLocks noGrp="1"/>
          </p:cNvSpPr>
          <p:nvPr>
            <p:ph type="title"/>
          </p:nvPr>
        </p:nvSpPr>
        <p:spPr/>
        <p:txBody>
          <a:bodyPr/>
          <a:lstStyle/>
          <a:p>
            <a:r>
              <a:rPr lang="en-GB" dirty="0"/>
              <a:t>Supp - NUMERICAL MINIMIZATION</a:t>
            </a:r>
          </a:p>
        </p:txBody>
      </p:sp>
      <p:sp>
        <p:nvSpPr>
          <p:cNvPr id="3" name="Segnaposto contenuto 2">
            <a:extLst>
              <a:ext uri="{FF2B5EF4-FFF2-40B4-BE49-F238E27FC236}">
                <a16:creationId xmlns:a16="http://schemas.microsoft.com/office/drawing/2014/main" xmlns="" id="{9C1F1931-19E0-7142-BFAE-0B5F435E86FD}"/>
              </a:ext>
            </a:extLst>
          </p:cNvPr>
          <p:cNvSpPr>
            <a:spLocks noGrp="1"/>
          </p:cNvSpPr>
          <p:nvPr>
            <p:ph idx="1"/>
          </p:nvPr>
        </p:nvSpPr>
        <p:spPr>
          <a:xfrm>
            <a:off x="5143500" y="2270761"/>
            <a:ext cx="5905500" cy="834390"/>
          </a:xfrm>
        </p:spPr>
        <p:txBody>
          <a:bodyPr>
            <a:normAutofit/>
          </a:bodyPr>
          <a:lstStyle/>
          <a:p>
            <a:pPr marL="0" indent="0">
              <a:buNone/>
            </a:pPr>
            <a:r>
              <a:rPr lang="en-GB" b="1" i="1" dirty="0"/>
              <a:t>a </a:t>
            </a:r>
            <a:r>
              <a:rPr lang="en-GB" b="1" dirty="0"/>
              <a:t>∈ R</a:t>
            </a:r>
            <a:r>
              <a:rPr lang="en-GB" b="1" baseline="30000" dirty="0"/>
              <a:t>n</a:t>
            </a:r>
            <a:r>
              <a:rPr lang="en-GB" dirty="0"/>
              <a:t> and</a:t>
            </a:r>
            <a:r>
              <a:rPr lang="en-GB" b="1" dirty="0"/>
              <a:t> </a:t>
            </a:r>
            <a:r>
              <a:rPr lang="en-GB" b="1" i="1" dirty="0"/>
              <a:t>b </a:t>
            </a:r>
            <a:r>
              <a:rPr lang="en-GB" b="1" dirty="0"/>
              <a:t>∈ R</a:t>
            </a:r>
            <a:r>
              <a:rPr lang="en-GB" b="1" baseline="30000" dirty="0"/>
              <a:t>n</a:t>
            </a:r>
            <a:r>
              <a:rPr lang="en-GB" dirty="0"/>
              <a:t>  → models parameters</a:t>
            </a:r>
          </a:p>
          <a:p>
            <a:pPr marL="0" indent="0">
              <a:buNone/>
            </a:pPr>
            <a:r>
              <a:rPr lang="en-GB" b="1" i="1" dirty="0"/>
              <a:t>u </a:t>
            </a:r>
            <a:r>
              <a:rPr lang="en-GB" b="1" dirty="0"/>
              <a:t>∈ R</a:t>
            </a:r>
            <a:r>
              <a:rPr lang="en-GB" b="1" baseline="30000" dirty="0"/>
              <a:t>n</a:t>
            </a:r>
            <a:r>
              <a:rPr lang="en-GB" dirty="0"/>
              <a:t> → medical variables</a:t>
            </a:r>
          </a:p>
          <a:p>
            <a:pPr marL="0" indent="0">
              <a:buNone/>
            </a:pPr>
            <a:endParaRPr lang="en-GB" dirty="0"/>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xmlns="" id="{A81781B8-113A-2346-A8DF-A0D53D29BF31}"/>
                  </a:ext>
                </a:extLst>
              </p:cNvPr>
              <p:cNvSpPr txBox="1">
                <a:spLocks/>
              </p:cNvSpPr>
              <p:nvPr/>
            </p:nvSpPr>
            <p:spPr>
              <a:xfrm>
                <a:off x="1177370" y="1872006"/>
                <a:ext cx="2895600" cy="152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𝑝</m:t>
                      </m:r>
                      <m:r>
                        <a:rPr lang="en-GB" i="1" smtClean="0">
                          <a:latin typeface="Cambria Math" panose="02040503050406030204" pitchFamily="18" charset="0"/>
                        </a:rPr>
                        <m:t>=</m:t>
                      </m:r>
                      <m:f>
                        <m:fPr>
                          <m:ctrlPr>
                            <a:rPr lang="en-GB" i="1" smtClean="0">
                              <a:latin typeface="Cambria Math" panose="02040503050406030204" pitchFamily="18" charset="0"/>
                            </a:rPr>
                          </m:ctrlPr>
                        </m:fPr>
                        <m:num>
                          <m:sSup>
                            <m:sSupPr>
                              <m:ctrlPr>
                                <a:rPr lang="en-GB" i="1" smtClean="0">
                                  <a:latin typeface="Cambria Math" panose="02040503050406030204" pitchFamily="18" charset="0"/>
                                </a:rPr>
                              </m:ctrlPr>
                            </m:sSupPr>
                            <m:e>
                              <m:r>
                                <a:rPr lang="en-GB" i="1" smtClean="0">
                                  <a:latin typeface="Cambria Math" panose="02040503050406030204" pitchFamily="18" charset="0"/>
                                </a:rPr>
                                <m:t>𝑒</m:t>
                              </m:r>
                            </m:e>
                            <m:sup>
                              <m:sSup>
                                <m:sSupPr>
                                  <m:ctrlPr>
                                    <a:rPr lang="en-GB" i="1" smtClean="0">
                                      <a:latin typeface="Cambria Math" panose="02040503050406030204" pitchFamily="18" charset="0"/>
                                    </a:rPr>
                                  </m:ctrlPr>
                                </m:sSupPr>
                                <m:e>
                                  <m:r>
                                    <a:rPr lang="en-GB" i="1" smtClean="0">
                                      <a:latin typeface="Cambria Math" panose="02040503050406030204" pitchFamily="18" charset="0"/>
                                    </a:rPr>
                                    <m:t>𝑎</m:t>
                                  </m:r>
                                </m:e>
                                <m:sup>
                                  <m:r>
                                    <a:rPr lang="en-GB" i="1" smtClean="0">
                                      <a:latin typeface="Cambria Math" panose="02040503050406030204" pitchFamily="18" charset="0"/>
                                    </a:rPr>
                                    <m:t>𝑇</m:t>
                                  </m:r>
                                </m:sup>
                              </m:sSup>
                              <m:r>
                                <a:rPr lang="en-GB" i="1" smtClean="0">
                                  <a:latin typeface="Cambria Math" panose="02040503050406030204" pitchFamily="18" charset="0"/>
                                </a:rPr>
                                <m:t>𝑢</m:t>
                              </m:r>
                              <m:r>
                                <a:rPr lang="en-GB" i="1" smtClean="0">
                                  <a:latin typeface="Cambria Math" panose="02040503050406030204" pitchFamily="18" charset="0"/>
                                </a:rPr>
                                <m:t>+</m:t>
                              </m:r>
                              <m:r>
                                <a:rPr lang="en-GB" i="1" smtClean="0">
                                  <a:latin typeface="Cambria Math" panose="02040503050406030204" pitchFamily="18" charset="0"/>
                                </a:rPr>
                                <m:t>𝑏</m:t>
                              </m:r>
                            </m:sup>
                          </m:sSup>
                        </m:num>
                        <m:den>
                          <m:r>
                            <a:rPr lang="en-GB" i="1" smtClean="0">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sSup>
                                <m:sSupPr>
                                  <m:ctrlPr>
                                    <a:rPr lang="en-GB" i="1">
                                      <a:latin typeface="Cambria Math" panose="02040503050406030204" pitchFamily="18" charset="0"/>
                                    </a:rPr>
                                  </m:ctrlPr>
                                </m:sSupPr>
                                <m:e>
                                  <m:r>
                                    <a:rPr lang="en-GB" i="1">
                                      <a:latin typeface="Cambria Math" panose="02040503050406030204" pitchFamily="18" charset="0"/>
                                    </a:rPr>
                                    <m:t>𝑎</m:t>
                                  </m:r>
                                </m:e>
                                <m:sup>
                                  <m:r>
                                    <a:rPr lang="en-GB" i="1">
                                      <a:latin typeface="Cambria Math" panose="02040503050406030204" pitchFamily="18" charset="0"/>
                                    </a:rPr>
                                    <m:t>𝑇</m:t>
                                  </m:r>
                                </m:sup>
                              </m:sSup>
                              <m:r>
                                <a:rPr lang="en-GB" i="1">
                                  <a:latin typeface="Cambria Math" panose="02040503050406030204" pitchFamily="18" charset="0"/>
                                </a:rPr>
                                <m:t>𝑢</m:t>
                              </m:r>
                              <m:r>
                                <a:rPr lang="en-GB" i="1">
                                  <a:latin typeface="Cambria Math" panose="02040503050406030204" pitchFamily="18" charset="0"/>
                                </a:rPr>
                                <m:t>+</m:t>
                              </m:r>
                              <m:r>
                                <a:rPr lang="en-GB" i="1">
                                  <a:latin typeface="Cambria Math" panose="02040503050406030204" pitchFamily="18" charset="0"/>
                                </a:rPr>
                                <m:t>𝑏</m:t>
                              </m:r>
                            </m:sup>
                          </m:sSup>
                        </m:den>
                      </m:f>
                    </m:oMath>
                  </m:oMathPara>
                </a14:m>
                <a:endParaRPr lang="en-GB" dirty="0"/>
              </a:p>
            </p:txBody>
          </p:sp>
        </mc:Choice>
        <mc:Fallback xmlns="">
          <p:sp>
            <p:nvSpPr>
              <p:cNvPr id="4" name="Segnaposto contenuto 2">
                <a:extLst>
                  <a:ext uri="{FF2B5EF4-FFF2-40B4-BE49-F238E27FC236}">
                    <a16:creationId xmlns:a16="http://schemas.microsoft.com/office/drawing/2014/main" id="{A81781B8-113A-2346-A8DF-A0D53D29BF31}"/>
                  </a:ext>
                </a:extLst>
              </p:cNvPr>
              <p:cNvSpPr txBox="1">
                <a:spLocks noRot="1" noChangeAspect="1" noMove="1" noResize="1" noEditPoints="1" noAdjustHandles="1" noChangeArrowheads="1" noChangeShapeType="1" noTextEdit="1"/>
              </p:cNvSpPr>
              <p:nvPr/>
            </p:nvSpPr>
            <p:spPr>
              <a:xfrm>
                <a:off x="1177370" y="1872006"/>
                <a:ext cx="2895600" cy="1524000"/>
              </a:xfrm>
              <a:prstGeom prst="rect">
                <a:avLst/>
              </a:prstGeom>
              <a:blipFill>
                <a:blip r:embed="rId2"/>
                <a:stretch>
                  <a:fillRect/>
                </a:stretch>
              </a:blipFill>
            </p:spPr>
            <p:txBody>
              <a:bodyPr/>
              <a:lstStyle/>
              <a:p>
                <a:r>
                  <a:rPr lang="en-GB">
                    <a:noFill/>
                  </a:rPr>
                  <a:t> </a:t>
                </a:r>
              </a:p>
            </p:txBody>
          </p:sp>
        </mc:Fallback>
      </mc:AlternateContent>
      <p:sp>
        <p:nvSpPr>
          <p:cNvPr id="6" name="Rettangolo 5">
            <a:extLst>
              <a:ext uri="{FF2B5EF4-FFF2-40B4-BE49-F238E27FC236}">
                <a16:creationId xmlns:a16="http://schemas.microsoft.com/office/drawing/2014/main" xmlns="" id="{44A0222D-5C6D-694A-B5ED-0B8D53CE33E0}"/>
              </a:ext>
            </a:extLst>
          </p:cNvPr>
          <p:cNvSpPr/>
          <p:nvPr/>
        </p:nvSpPr>
        <p:spPr>
          <a:xfrm>
            <a:off x="1123950" y="2011681"/>
            <a:ext cx="9944100" cy="12649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Segnaposto contenuto 2">
            <a:extLst>
              <a:ext uri="{FF2B5EF4-FFF2-40B4-BE49-F238E27FC236}">
                <a16:creationId xmlns:a16="http://schemas.microsoft.com/office/drawing/2014/main" xmlns="" id="{6E3557D3-C8A2-D34A-96F3-D026C1E38C79}"/>
              </a:ext>
            </a:extLst>
          </p:cNvPr>
          <p:cNvSpPr txBox="1">
            <a:spLocks/>
          </p:cNvSpPr>
          <p:nvPr/>
        </p:nvSpPr>
        <p:spPr>
          <a:xfrm>
            <a:off x="688200" y="3489959"/>
            <a:ext cx="10818000" cy="555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i="1" u="sng" dirty="0"/>
              <a:t>PROBLEM</a:t>
            </a:r>
            <a:r>
              <a:rPr lang="en-GB" dirty="0"/>
              <a:t>: it is not possible to find a solution analytically so…</a:t>
            </a:r>
          </a:p>
        </p:txBody>
      </p:sp>
      <mc:AlternateContent xmlns:mc="http://schemas.openxmlformats.org/markup-compatibility/2006" xmlns:a14="http://schemas.microsoft.com/office/drawing/2010/main">
        <mc:Choice Requires="a14">
          <p:sp>
            <p:nvSpPr>
              <p:cNvPr id="8" name="Segnaposto contenuto 2">
                <a:extLst>
                  <a:ext uri="{FF2B5EF4-FFF2-40B4-BE49-F238E27FC236}">
                    <a16:creationId xmlns:a16="http://schemas.microsoft.com/office/drawing/2014/main" xmlns="" id="{639F0415-CC2C-1841-8472-8C018FC9EA9A}"/>
                  </a:ext>
                </a:extLst>
              </p:cNvPr>
              <p:cNvSpPr txBox="1">
                <a:spLocks/>
              </p:cNvSpPr>
              <p:nvPr/>
            </p:nvSpPr>
            <p:spPr>
              <a:xfrm>
                <a:off x="2952981" y="5023514"/>
                <a:ext cx="6286038" cy="1124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𝑓</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𝑎</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r>
                        <a:rPr lang="en-GB" b="0" i="1" smtClean="0">
                          <a:solidFill>
                            <a:schemeClr val="tx1"/>
                          </a:solidFill>
                          <a:latin typeface="Cambria Math" panose="02040503050406030204" pitchFamily="18" charset="0"/>
                        </a:rPr>
                        <m:t>=−</m:t>
                      </m:r>
                      <m:nary>
                        <m:naryPr>
                          <m:chr m:val="∑"/>
                          <m:ctrlPr>
                            <a:rPr lang="en-GB" b="0" i="1" smtClean="0">
                              <a:solidFill>
                                <a:schemeClr val="tx1"/>
                              </a:solidFill>
                              <a:latin typeface="Cambria Math" panose="02040503050406030204" pitchFamily="18" charset="0"/>
                            </a:rPr>
                          </m:ctrlPr>
                        </m:naryPr>
                        <m:sub>
                          <m:r>
                            <m:rPr>
                              <m:brk m:alnAt="23"/>
                            </m:rPr>
                            <a:rPr lang="en-GB" b="0" i="1" smtClean="0">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=0</m:t>
                          </m:r>
                        </m:sub>
                        <m:sup>
                          <m:r>
                            <a:rPr lang="en-GB" b="0" i="1" smtClean="0">
                              <a:solidFill>
                                <a:schemeClr val="tx1"/>
                              </a:solidFill>
                              <a:latin typeface="Cambria Math" panose="02040503050406030204" pitchFamily="18" charset="0"/>
                            </a:rPr>
                            <m:t>𝑀</m:t>
                          </m:r>
                          <m:r>
                            <a:rPr lang="en-GB" b="0" i="1" smtClean="0">
                              <a:solidFill>
                                <a:schemeClr val="tx1"/>
                              </a:solidFill>
                              <a:latin typeface="Cambria Math" panose="02040503050406030204" pitchFamily="18" charset="0"/>
                            </a:rPr>
                            <m:t>−1</m:t>
                          </m:r>
                        </m:sup>
                        <m:e>
                          <m:r>
                            <a:rPr lang="en-GB" b="0" i="1" smtClean="0">
                              <a:solidFill>
                                <a:schemeClr val="tx1"/>
                              </a:solidFill>
                              <a:latin typeface="Cambria Math" panose="02040503050406030204" pitchFamily="18" charset="0"/>
                            </a:rPr>
                            <m:t>𝑎</m:t>
                          </m:r>
                          <m:r>
                            <a:rPr lang="en-GB" b="0" i="1" smtClean="0">
                              <a:solidFill>
                                <a:schemeClr val="tx1"/>
                              </a:solidFill>
                              <a:latin typeface="Cambria Math" panose="02040503050406030204" pitchFamily="18" charset="0"/>
                              <a:ea typeface="Cambria Math" panose="020405030504060302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𝑢</m:t>
                              </m:r>
                            </m:e>
                            <m:sub>
                              <m:r>
                                <a:rPr lang="en-GB" b="0" i="1" smtClean="0">
                                  <a:solidFill>
                                    <a:schemeClr val="tx1"/>
                                  </a:solidFill>
                                  <a:latin typeface="Cambria Math" panose="02040503050406030204" pitchFamily="18" charset="0"/>
                                  <a:ea typeface="Cambria Math" panose="02040503050406030204" pitchFamily="18" charset="0"/>
                                </a:rPr>
                                <m:t>𝑖</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nary>
                      <m:r>
                        <a:rPr lang="en-GB" b="0" i="1" smtClean="0">
                          <a:solidFill>
                            <a:schemeClr val="tx1"/>
                          </a:solidFill>
                          <a:latin typeface="Cambria Math" panose="02040503050406030204" pitchFamily="18" charset="0"/>
                        </a:rPr>
                        <m:t>+</m:t>
                      </m:r>
                      <m:nary>
                        <m:naryPr>
                          <m:chr m:val="∑"/>
                          <m:ctrlPr>
                            <a:rPr lang="en-GB" i="1">
                              <a:solidFill>
                                <a:schemeClr val="tx1"/>
                              </a:solidFill>
                              <a:latin typeface="Cambria Math" panose="02040503050406030204" pitchFamily="18" charset="0"/>
                            </a:rPr>
                          </m:ctrlPr>
                        </m:naryPr>
                        <m:sub>
                          <m:r>
                            <m:rPr>
                              <m:brk m:alnAt="23"/>
                            </m:rP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=0</m:t>
                          </m:r>
                        </m:sub>
                        <m:sup>
                          <m:r>
                            <a:rPr lang="en-GB" b="0" i="1" smtClean="0">
                              <a:solidFill>
                                <a:schemeClr val="tx1"/>
                              </a:solidFill>
                              <a:latin typeface="Cambria Math" panose="02040503050406030204" pitchFamily="18" charset="0"/>
                            </a:rPr>
                            <m:t>𝑁</m:t>
                          </m:r>
                          <m:r>
                            <a:rPr lang="en-GB" i="1">
                              <a:solidFill>
                                <a:schemeClr val="tx1"/>
                              </a:solidFill>
                              <a:latin typeface="Cambria Math" panose="02040503050406030204" pitchFamily="18" charset="0"/>
                            </a:rPr>
                            <m:t>−1</m:t>
                          </m:r>
                        </m:sup>
                        <m:e>
                          <m:func>
                            <m:funcPr>
                              <m:ctrlPr>
                                <a:rPr lang="en-GB" i="1" smtClean="0">
                                  <a:solidFill>
                                    <a:schemeClr val="tx1"/>
                                  </a:solidFill>
                                  <a:latin typeface="Cambria Math" panose="02040503050406030204" pitchFamily="18" charset="0"/>
                                </a:rPr>
                              </m:ctrlPr>
                            </m:funcPr>
                            <m:fName>
                              <m:r>
                                <m:rPr>
                                  <m:sty m:val="p"/>
                                </m:rPr>
                                <a:rPr lang="en-GB" i="0" smtClean="0">
                                  <a:solidFill>
                                    <a:schemeClr val="tx1"/>
                                  </a:solidFill>
                                  <a:latin typeface="Cambria Math" panose="02040503050406030204" pitchFamily="18" charset="0"/>
                                </a:rPr>
                                <m:t>ln</m:t>
                              </m:r>
                            </m:fName>
                            <m:e>
                              <m:r>
                                <a:rPr lang="en-GB" b="0" i="1" smtClean="0">
                                  <a:solidFill>
                                    <a:schemeClr val="tx1"/>
                                  </a:solidFill>
                                  <a:latin typeface="Cambria Math" panose="02040503050406030204" pitchFamily="18" charset="0"/>
                                </a:rPr>
                                <m:t>(1+</m:t>
                              </m:r>
                              <m:sSup>
                                <m:sSupPr>
                                  <m:ctrlPr>
                                    <a:rPr lang="en-GB" b="0"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𝑒</m:t>
                                  </m:r>
                                </m:e>
                                <m:sup>
                                  <m:r>
                                    <a:rPr lang="en-GB" i="1">
                                      <a:solidFill>
                                        <a:schemeClr val="tx1"/>
                                      </a:solidFill>
                                      <a:latin typeface="Cambria Math" panose="02040503050406030204" pitchFamily="18" charset="0"/>
                                    </a:rPr>
                                    <m:t>𝑎</m:t>
                                  </m:r>
                                  <m:r>
                                    <a:rPr lang="en-GB" i="1">
                                      <a:solidFill>
                                        <a:schemeClr val="tx1"/>
                                      </a:solidFill>
                                      <a:latin typeface="Cambria Math" panose="02040503050406030204" pitchFamily="18" charset="0"/>
                                      <a:ea typeface="Cambria Math" panose="02040503050406030204" pitchFamily="18" charset="0"/>
                                    </a:rPr>
                                    <m:t>∙</m:t>
                                  </m:r>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𝑢</m:t>
                                      </m:r>
                                    </m:e>
                                    <m:sub>
                                      <m:r>
                                        <a:rPr lang="en-GB" i="1">
                                          <a:solidFill>
                                            <a:schemeClr val="tx1"/>
                                          </a:solidFill>
                                          <a:latin typeface="Cambria Math" panose="02040503050406030204" pitchFamily="18" charset="0"/>
                                          <a:ea typeface="Cambria Math" panose="02040503050406030204" pitchFamily="18" charset="0"/>
                                        </a:rPr>
                                        <m:t>𝑖</m:t>
                                      </m:r>
                                    </m:sub>
                                  </m:sSub>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𝑏</m:t>
                                  </m:r>
                                </m:sup>
                              </m:sSup>
                              <m:r>
                                <a:rPr lang="en-GB" b="0" i="1" smtClean="0">
                                  <a:solidFill>
                                    <a:schemeClr val="tx1"/>
                                  </a:solidFill>
                                  <a:latin typeface="Cambria Math" panose="02040503050406030204" pitchFamily="18" charset="0"/>
                                </a:rPr>
                                <m:t>)</m:t>
                              </m:r>
                            </m:e>
                          </m:func>
                        </m:e>
                      </m:nary>
                    </m:oMath>
                  </m:oMathPara>
                </a14:m>
                <a:endParaRPr lang="en-GB" dirty="0">
                  <a:solidFill>
                    <a:schemeClr val="tx1"/>
                  </a:solidFill>
                </a:endParaRPr>
              </a:p>
            </p:txBody>
          </p:sp>
        </mc:Choice>
        <mc:Fallback xmlns="">
          <p:sp>
            <p:nvSpPr>
              <p:cNvPr id="8" name="Segnaposto contenuto 2">
                <a:extLst>
                  <a:ext uri="{FF2B5EF4-FFF2-40B4-BE49-F238E27FC236}">
                    <a16:creationId xmlns:a16="http://schemas.microsoft.com/office/drawing/2014/main" id="{639F0415-CC2C-1841-8472-8C018FC9EA9A}"/>
                  </a:ext>
                </a:extLst>
              </p:cNvPr>
              <p:cNvSpPr txBox="1">
                <a:spLocks noRot="1" noChangeAspect="1" noMove="1" noResize="1" noEditPoints="1" noAdjustHandles="1" noChangeArrowheads="1" noChangeShapeType="1" noTextEdit="1"/>
              </p:cNvSpPr>
              <p:nvPr/>
            </p:nvSpPr>
            <p:spPr>
              <a:xfrm>
                <a:off x="2952981" y="5023514"/>
                <a:ext cx="6286038" cy="1124834"/>
              </a:xfrm>
              <a:prstGeom prst="rect">
                <a:avLst/>
              </a:prstGeom>
              <a:blipFill>
                <a:blip r:embed="rId3"/>
                <a:stretch>
                  <a:fillRect/>
                </a:stretch>
              </a:blipFill>
            </p:spPr>
            <p:txBody>
              <a:bodyPr/>
              <a:lstStyle/>
              <a:p>
                <a:r>
                  <a:rPr lang="en-GB">
                    <a:noFill/>
                  </a:rPr>
                  <a:t> </a:t>
                </a:r>
              </a:p>
            </p:txBody>
          </p:sp>
        </mc:Fallback>
      </mc:AlternateContent>
      <p:sp>
        <p:nvSpPr>
          <p:cNvPr id="9" name="Segnaposto contenuto 2">
            <a:extLst>
              <a:ext uri="{FF2B5EF4-FFF2-40B4-BE49-F238E27FC236}">
                <a16:creationId xmlns:a16="http://schemas.microsoft.com/office/drawing/2014/main" xmlns="" id="{D0885EBE-4A40-644A-8C34-932C4FCF3B89}"/>
              </a:ext>
            </a:extLst>
          </p:cNvPr>
          <p:cNvSpPr txBox="1">
            <a:spLocks/>
          </p:cNvSpPr>
          <p:nvPr/>
        </p:nvSpPr>
        <p:spPr>
          <a:xfrm>
            <a:off x="688200" y="4374462"/>
            <a:ext cx="10818000" cy="649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GB" sz="2800" b="1" u="sng" dirty="0"/>
              <a:t>NUMERICAL MINIMIZATION</a:t>
            </a:r>
            <a:endParaRPr lang="en-GB" sz="2800" dirty="0"/>
          </a:p>
        </p:txBody>
      </p:sp>
    </p:spTree>
    <p:extLst>
      <p:ext uri="{BB962C8B-B14F-4D97-AF65-F5344CB8AC3E}">
        <p14:creationId xmlns:p14="http://schemas.microsoft.com/office/powerpoint/2010/main" val="76209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00"/>
                                        <p:tgtEl>
                                          <p:spTgt spid="3">
                                            <p:txEl>
                                              <p:pRg st="0" end="0"/>
                                            </p:txEl>
                                          </p:spTgt>
                                        </p:tgtEl>
                                      </p:cBhvr>
                                    </p:animEffect>
                                    <p:set>
                                      <p:cBhvr>
                                        <p:cTn id="7" dur="1" fill="hold">
                                          <p:stCondLst>
                                            <p:cond delay="9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3">
                                            <p:txEl>
                                              <p:pRg st="1" end="1"/>
                                            </p:txEl>
                                          </p:spTgt>
                                        </p:tgtEl>
                                      </p:cBhvr>
                                    </p:animEffect>
                                    <p:set>
                                      <p:cBhvr>
                                        <p:cTn id="10" dur="1" fill="hold">
                                          <p:stCondLst>
                                            <p:cond delay="9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4"/>
                                        </p:tgtEl>
                                      </p:cBhvr>
                                    </p:animEffect>
                                    <p:set>
                                      <p:cBhvr>
                                        <p:cTn id="13" dur="1" fill="hold">
                                          <p:stCondLst>
                                            <p:cond delay="999"/>
                                          </p:stCondLst>
                                        </p:cTn>
                                        <p:tgtEl>
                                          <p:spTgt spid="4"/>
                                        </p:tgtEl>
                                        <p:attrNameLst>
                                          <p:attrName>style.visibility</p:attrName>
                                        </p:attrNameLst>
                                      </p:cBhvr>
                                      <p:to>
                                        <p:strVal val="hidden"/>
                                      </p:to>
                                    </p:set>
                                  </p:childTnLst>
                                </p:cTn>
                              </p:par>
                              <p:par>
                                <p:cTn id="14" presetID="0" presetClass="path" presetSubtype="0" accel="50000" decel="50000" fill="hold" grpId="0" nodeType="withEffect">
                                  <p:stCondLst>
                                    <p:cond delay="0"/>
                                  </p:stCondLst>
                                  <p:childTnLst>
                                    <p:animMotion origin="layout" path="M 0 -0.00764 L -0.02565 -0.42546 " pathEditMode="relative" rAng="0" ptsTypes="AA">
                                      <p:cBhvr>
                                        <p:cTn id="15" dur="1000" fill="hold"/>
                                        <p:tgtEl>
                                          <p:spTgt spid="8"/>
                                        </p:tgtEl>
                                        <p:attrNameLst>
                                          <p:attrName>ppt_x</p:attrName>
                                          <p:attrName>ppt_y</p:attrName>
                                        </p:attrNameLst>
                                      </p:cBhvr>
                                      <p:rCtr x="-1289" y="-20903"/>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63447663-EF56-BC42-B823-A7CBC3AA30D2}"/>
              </a:ext>
            </a:extLst>
          </p:cNvPr>
          <p:cNvSpPr>
            <a:spLocks noGrp="1"/>
          </p:cNvSpPr>
          <p:nvPr>
            <p:ph type="title"/>
          </p:nvPr>
        </p:nvSpPr>
        <p:spPr/>
        <p:txBody>
          <a:bodyPr/>
          <a:lstStyle/>
          <a:p>
            <a:r>
              <a:rPr lang="en-GB" dirty="0"/>
              <a:t>Supp - NUMERICAL MINIMIZATION</a:t>
            </a:r>
          </a:p>
        </p:txBody>
      </p:sp>
      <p:sp>
        <p:nvSpPr>
          <p:cNvPr id="6" name="Rettangolo 5">
            <a:extLst>
              <a:ext uri="{FF2B5EF4-FFF2-40B4-BE49-F238E27FC236}">
                <a16:creationId xmlns:a16="http://schemas.microsoft.com/office/drawing/2014/main" xmlns="" id="{44A0222D-5C6D-694A-B5ED-0B8D53CE33E0}"/>
              </a:ext>
            </a:extLst>
          </p:cNvPr>
          <p:cNvSpPr/>
          <p:nvPr/>
        </p:nvSpPr>
        <p:spPr>
          <a:xfrm>
            <a:off x="1123950" y="2011681"/>
            <a:ext cx="9944100" cy="12649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0" name="Segnaposto contenuto 2">
                <a:extLst>
                  <a:ext uri="{FF2B5EF4-FFF2-40B4-BE49-F238E27FC236}">
                    <a16:creationId xmlns:a16="http://schemas.microsoft.com/office/drawing/2014/main" xmlns="" id="{976FEEEA-E3DC-3545-9A56-859668346E4A}"/>
                  </a:ext>
                </a:extLst>
              </p:cNvPr>
              <p:cNvSpPr txBox="1">
                <a:spLocks/>
              </p:cNvSpPr>
              <p:nvPr/>
            </p:nvSpPr>
            <p:spPr>
              <a:xfrm>
                <a:off x="2640326" y="2104583"/>
                <a:ext cx="6286038" cy="1124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𝑓</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𝑎</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r>
                        <a:rPr lang="en-GB" b="0" i="1" smtClean="0">
                          <a:solidFill>
                            <a:schemeClr val="tx1"/>
                          </a:solidFill>
                          <a:latin typeface="Cambria Math" panose="02040503050406030204" pitchFamily="18" charset="0"/>
                        </a:rPr>
                        <m:t>=−</m:t>
                      </m:r>
                      <m:nary>
                        <m:naryPr>
                          <m:chr m:val="∑"/>
                          <m:ctrlPr>
                            <a:rPr lang="en-GB" b="0" i="1" smtClean="0">
                              <a:solidFill>
                                <a:schemeClr val="tx1"/>
                              </a:solidFill>
                              <a:latin typeface="Cambria Math" panose="02040503050406030204" pitchFamily="18" charset="0"/>
                            </a:rPr>
                          </m:ctrlPr>
                        </m:naryPr>
                        <m:sub>
                          <m:r>
                            <m:rPr>
                              <m:brk m:alnAt="23"/>
                            </m:rPr>
                            <a:rPr lang="en-GB" b="0" i="1" smtClean="0">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=0</m:t>
                          </m:r>
                        </m:sub>
                        <m:sup>
                          <m:r>
                            <a:rPr lang="en-GB" b="0" i="1" smtClean="0">
                              <a:solidFill>
                                <a:schemeClr val="tx1"/>
                              </a:solidFill>
                              <a:latin typeface="Cambria Math" panose="02040503050406030204" pitchFamily="18" charset="0"/>
                            </a:rPr>
                            <m:t>𝑀</m:t>
                          </m:r>
                          <m:r>
                            <a:rPr lang="en-GB" b="0" i="1" smtClean="0">
                              <a:solidFill>
                                <a:schemeClr val="tx1"/>
                              </a:solidFill>
                              <a:latin typeface="Cambria Math" panose="02040503050406030204" pitchFamily="18" charset="0"/>
                            </a:rPr>
                            <m:t>−1</m:t>
                          </m:r>
                        </m:sup>
                        <m:e>
                          <m:r>
                            <a:rPr lang="en-GB" b="0" i="1" smtClean="0">
                              <a:solidFill>
                                <a:schemeClr val="tx1"/>
                              </a:solidFill>
                              <a:latin typeface="Cambria Math" panose="02040503050406030204" pitchFamily="18" charset="0"/>
                            </a:rPr>
                            <m:t>𝑎</m:t>
                          </m:r>
                          <m:r>
                            <a:rPr lang="en-GB" b="0" i="1" smtClean="0">
                              <a:solidFill>
                                <a:schemeClr val="tx1"/>
                              </a:solidFill>
                              <a:latin typeface="Cambria Math" panose="02040503050406030204" pitchFamily="18" charset="0"/>
                              <a:ea typeface="Cambria Math" panose="02040503050406030204" pitchFamily="18" charset="0"/>
                            </a:rPr>
                            <m:t>∙</m:t>
                          </m:r>
                          <m:sSub>
                            <m:sSubPr>
                              <m:ctrlPr>
                                <a:rPr lang="en-GB" b="0" i="1" smtClean="0">
                                  <a:solidFill>
                                    <a:schemeClr val="tx1"/>
                                  </a:solidFill>
                                  <a:latin typeface="Cambria Math" panose="02040503050406030204" pitchFamily="18" charset="0"/>
                                  <a:ea typeface="Cambria Math" panose="02040503050406030204" pitchFamily="18" charset="0"/>
                                </a:rPr>
                              </m:ctrlPr>
                            </m:sSubPr>
                            <m:e>
                              <m:r>
                                <a:rPr lang="en-GB" b="0" i="1" smtClean="0">
                                  <a:solidFill>
                                    <a:schemeClr val="tx1"/>
                                  </a:solidFill>
                                  <a:latin typeface="Cambria Math" panose="02040503050406030204" pitchFamily="18" charset="0"/>
                                  <a:ea typeface="Cambria Math" panose="02040503050406030204" pitchFamily="18" charset="0"/>
                                </a:rPr>
                                <m:t>𝑢</m:t>
                              </m:r>
                            </m:e>
                            <m:sub>
                              <m:r>
                                <a:rPr lang="en-GB" b="0" i="1" smtClean="0">
                                  <a:solidFill>
                                    <a:schemeClr val="tx1"/>
                                  </a:solidFill>
                                  <a:latin typeface="Cambria Math" panose="02040503050406030204" pitchFamily="18" charset="0"/>
                                  <a:ea typeface="Cambria Math" panose="02040503050406030204" pitchFamily="18" charset="0"/>
                                </a:rPr>
                                <m:t>𝑖</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nary>
                      <m:r>
                        <a:rPr lang="en-GB" b="0" i="1" smtClean="0">
                          <a:solidFill>
                            <a:schemeClr val="tx1"/>
                          </a:solidFill>
                          <a:latin typeface="Cambria Math" panose="02040503050406030204" pitchFamily="18" charset="0"/>
                        </a:rPr>
                        <m:t>+</m:t>
                      </m:r>
                      <m:nary>
                        <m:naryPr>
                          <m:chr m:val="∑"/>
                          <m:ctrlPr>
                            <a:rPr lang="en-GB" i="1">
                              <a:solidFill>
                                <a:schemeClr val="tx1"/>
                              </a:solidFill>
                              <a:latin typeface="Cambria Math" panose="02040503050406030204" pitchFamily="18" charset="0"/>
                            </a:rPr>
                          </m:ctrlPr>
                        </m:naryPr>
                        <m:sub>
                          <m:r>
                            <m:rPr>
                              <m:brk m:alnAt="23"/>
                            </m:rP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=0</m:t>
                          </m:r>
                        </m:sub>
                        <m:sup>
                          <m:r>
                            <a:rPr lang="en-GB" b="0" i="1" smtClean="0">
                              <a:solidFill>
                                <a:schemeClr val="tx1"/>
                              </a:solidFill>
                              <a:latin typeface="Cambria Math" panose="02040503050406030204" pitchFamily="18" charset="0"/>
                            </a:rPr>
                            <m:t>𝑁</m:t>
                          </m:r>
                          <m:r>
                            <a:rPr lang="en-GB" i="1">
                              <a:solidFill>
                                <a:schemeClr val="tx1"/>
                              </a:solidFill>
                              <a:latin typeface="Cambria Math" panose="02040503050406030204" pitchFamily="18" charset="0"/>
                            </a:rPr>
                            <m:t>−1</m:t>
                          </m:r>
                        </m:sup>
                        <m:e>
                          <m:func>
                            <m:funcPr>
                              <m:ctrlPr>
                                <a:rPr lang="en-GB" i="1" smtClean="0">
                                  <a:solidFill>
                                    <a:schemeClr val="tx1"/>
                                  </a:solidFill>
                                  <a:latin typeface="Cambria Math" panose="02040503050406030204" pitchFamily="18" charset="0"/>
                                </a:rPr>
                              </m:ctrlPr>
                            </m:funcPr>
                            <m:fName>
                              <m:r>
                                <m:rPr>
                                  <m:sty m:val="p"/>
                                </m:rPr>
                                <a:rPr lang="en-GB" i="0" smtClean="0">
                                  <a:solidFill>
                                    <a:schemeClr val="tx1"/>
                                  </a:solidFill>
                                  <a:latin typeface="Cambria Math" panose="02040503050406030204" pitchFamily="18" charset="0"/>
                                </a:rPr>
                                <m:t>ln</m:t>
                              </m:r>
                            </m:fName>
                            <m:e>
                              <m:r>
                                <a:rPr lang="en-GB" b="0" i="1" smtClean="0">
                                  <a:solidFill>
                                    <a:schemeClr val="tx1"/>
                                  </a:solidFill>
                                  <a:latin typeface="Cambria Math" panose="02040503050406030204" pitchFamily="18" charset="0"/>
                                </a:rPr>
                                <m:t>(1+</m:t>
                              </m:r>
                              <m:sSup>
                                <m:sSupPr>
                                  <m:ctrlPr>
                                    <a:rPr lang="en-GB" b="0"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𝑒</m:t>
                                  </m:r>
                                </m:e>
                                <m:sup>
                                  <m:r>
                                    <a:rPr lang="en-GB" i="1">
                                      <a:solidFill>
                                        <a:schemeClr val="tx1"/>
                                      </a:solidFill>
                                      <a:latin typeface="Cambria Math" panose="02040503050406030204" pitchFamily="18" charset="0"/>
                                    </a:rPr>
                                    <m:t>𝑎</m:t>
                                  </m:r>
                                  <m:r>
                                    <a:rPr lang="en-GB" i="1">
                                      <a:solidFill>
                                        <a:schemeClr val="tx1"/>
                                      </a:solidFill>
                                      <a:latin typeface="Cambria Math" panose="02040503050406030204" pitchFamily="18" charset="0"/>
                                      <a:ea typeface="Cambria Math" panose="02040503050406030204" pitchFamily="18" charset="0"/>
                                    </a:rPr>
                                    <m:t>∙</m:t>
                                  </m:r>
                                  <m:sSub>
                                    <m:sSubPr>
                                      <m:ctrlPr>
                                        <a:rPr lang="en-GB" i="1">
                                          <a:solidFill>
                                            <a:schemeClr val="tx1"/>
                                          </a:solidFill>
                                          <a:latin typeface="Cambria Math" panose="02040503050406030204" pitchFamily="18" charset="0"/>
                                          <a:ea typeface="Cambria Math" panose="02040503050406030204" pitchFamily="18" charset="0"/>
                                        </a:rPr>
                                      </m:ctrlPr>
                                    </m:sSubPr>
                                    <m:e>
                                      <m:r>
                                        <a:rPr lang="en-GB" i="1">
                                          <a:solidFill>
                                            <a:schemeClr val="tx1"/>
                                          </a:solidFill>
                                          <a:latin typeface="Cambria Math" panose="02040503050406030204" pitchFamily="18" charset="0"/>
                                          <a:ea typeface="Cambria Math" panose="02040503050406030204" pitchFamily="18" charset="0"/>
                                        </a:rPr>
                                        <m:t>𝑢</m:t>
                                      </m:r>
                                    </m:e>
                                    <m:sub>
                                      <m:r>
                                        <a:rPr lang="en-GB" i="1">
                                          <a:solidFill>
                                            <a:schemeClr val="tx1"/>
                                          </a:solidFill>
                                          <a:latin typeface="Cambria Math" panose="02040503050406030204" pitchFamily="18" charset="0"/>
                                          <a:ea typeface="Cambria Math" panose="02040503050406030204" pitchFamily="18" charset="0"/>
                                        </a:rPr>
                                        <m:t>𝑖</m:t>
                                      </m:r>
                                    </m:sub>
                                  </m:sSub>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𝑏</m:t>
                                  </m:r>
                                </m:sup>
                              </m:sSup>
                              <m:r>
                                <a:rPr lang="en-GB" b="0" i="1" smtClean="0">
                                  <a:solidFill>
                                    <a:schemeClr val="tx1"/>
                                  </a:solidFill>
                                  <a:latin typeface="Cambria Math" panose="02040503050406030204" pitchFamily="18" charset="0"/>
                                </a:rPr>
                                <m:t>)</m:t>
                              </m:r>
                            </m:e>
                          </m:func>
                        </m:e>
                      </m:nary>
                    </m:oMath>
                  </m:oMathPara>
                </a14:m>
                <a:endParaRPr lang="en-GB" dirty="0">
                  <a:solidFill>
                    <a:schemeClr val="tx1"/>
                  </a:solidFill>
                </a:endParaRPr>
              </a:p>
            </p:txBody>
          </p:sp>
        </mc:Choice>
        <mc:Fallback xmlns="">
          <p:sp>
            <p:nvSpPr>
              <p:cNvPr id="10" name="Segnaposto contenuto 2">
                <a:extLst>
                  <a:ext uri="{FF2B5EF4-FFF2-40B4-BE49-F238E27FC236}">
                    <a16:creationId xmlns:a16="http://schemas.microsoft.com/office/drawing/2014/main" id="{976FEEEA-E3DC-3545-9A56-859668346E4A}"/>
                  </a:ext>
                </a:extLst>
              </p:cNvPr>
              <p:cNvSpPr txBox="1">
                <a:spLocks noRot="1" noChangeAspect="1" noMove="1" noResize="1" noEditPoints="1" noAdjustHandles="1" noChangeArrowheads="1" noChangeShapeType="1" noTextEdit="1"/>
              </p:cNvSpPr>
              <p:nvPr/>
            </p:nvSpPr>
            <p:spPr>
              <a:xfrm>
                <a:off x="2640326" y="2104583"/>
                <a:ext cx="6286038" cy="1124834"/>
              </a:xfrm>
              <a:prstGeom prst="rect">
                <a:avLst/>
              </a:prstGeom>
              <a:blipFill>
                <a:blip r:embed="rId2"/>
                <a:stretch>
                  <a:fillRect/>
                </a:stretch>
              </a:blipFill>
            </p:spPr>
            <p:txBody>
              <a:bodyPr/>
              <a:lstStyle/>
              <a:p>
                <a:r>
                  <a:rPr lang="en-GB">
                    <a:noFill/>
                  </a:rPr>
                  <a:t> </a:t>
                </a:r>
              </a:p>
            </p:txBody>
          </p:sp>
        </mc:Fallback>
      </mc:AlternateContent>
      <p:pic>
        <p:nvPicPr>
          <p:cNvPr id="13" name="Immagine 12">
            <a:extLst>
              <a:ext uri="{FF2B5EF4-FFF2-40B4-BE49-F238E27FC236}">
                <a16:creationId xmlns:a16="http://schemas.microsoft.com/office/drawing/2014/main" xmlns="" id="{07935EA1-E69B-6B41-9BEB-6CCA9C73BC4E}"/>
              </a:ext>
            </a:extLst>
          </p:cNvPr>
          <p:cNvPicPr>
            <a:picLocks noChangeAspect="1"/>
          </p:cNvPicPr>
          <p:nvPr/>
        </p:nvPicPr>
        <p:blipFill>
          <a:blip r:embed="rId3"/>
          <a:stretch>
            <a:fillRect/>
          </a:stretch>
        </p:blipFill>
        <p:spPr>
          <a:xfrm>
            <a:off x="1037685" y="3985404"/>
            <a:ext cx="5315450" cy="2533144"/>
          </a:xfrm>
          <a:prstGeom prst="rect">
            <a:avLst/>
          </a:prstGeom>
        </p:spPr>
      </p:pic>
      <p:pic>
        <p:nvPicPr>
          <p:cNvPr id="14" name="Immagine 13">
            <a:extLst>
              <a:ext uri="{FF2B5EF4-FFF2-40B4-BE49-F238E27FC236}">
                <a16:creationId xmlns:a16="http://schemas.microsoft.com/office/drawing/2014/main" xmlns="" id="{86C2672F-DA26-D847-8A76-95908AE69AD1}"/>
              </a:ext>
            </a:extLst>
          </p:cNvPr>
          <p:cNvPicPr>
            <a:picLocks noChangeAspect="1"/>
          </p:cNvPicPr>
          <p:nvPr/>
        </p:nvPicPr>
        <p:blipFill>
          <a:blip r:embed="rId4"/>
          <a:stretch>
            <a:fillRect/>
          </a:stretch>
        </p:blipFill>
        <p:spPr>
          <a:xfrm>
            <a:off x="5873371" y="3985404"/>
            <a:ext cx="5315449" cy="2533144"/>
          </a:xfrm>
          <a:prstGeom prst="rect">
            <a:avLst/>
          </a:prstGeom>
        </p:spPr>
      </p:pic>
      <p:sp>
        <p:nvSpPr>
          <p:cNvPr id="16" name="Ovale 15">
            <a:extLst>
              <a:ext uri="{FF2B5EF4-FFF2-40B4-BE49-F238E27FC236}">
                <a16:creationId xmlns:a16="http://schemas.microsoft.com/office/drawing/2014/main" xmlns="" id="{BC5A3631-6831-F540-95DC-6EA4DD51CDEA}"/>
              </a:ext>
            </a:extLst>
          </p:cNvPr>
          <p:cNvSpPr/>
          <p:nvPr/>
        </p:nvSpPr>
        <p:spPr>
          <a:xfrm>
            <a:off x="8686072" y="5346922"/>
            <a:ext cx="169810" cy="16981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xmlns="" id="{7AB7B07D-6136-5C46-B280-FA70C90539ED}"/>
                  </a:ext>
                </a:extLst>
              </p:cNvPr>
              <p:cNvSpPr txBox="1"/>
              <p:nvPr/>
            </p:nvSpPr>
            <p:spPr>
              <a:xfrm>
                <a:off x="7865205" y="4891953"/>
                <a:ext cx="2504212" cy="312650"/>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𝑎</m:t>
                        </m:r>
                      </m:e>
                    </m:acc>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𝑏</m:t>
                        </m:r>
                      </m:e>
                    </m:acc>
                    <m:r>
                      <a:rPr lang="en-GB" b="0" i="1" smtClean="0">
                        <a:latin typeface="Cambria Math" panose="02040503050406030204" pitchFamily="18" charset="0"/>
                      </a:rPr>
                      <m:t>)</m:t>
                    </m:r>
                  </m:oMath>
                </a14:m>
                <a:r>
                  <a:rPr lang="en-GB" dirty="0"/>
                  <a:t> s.t. </a:t>
                </a: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acc>
                          <m:accPr>
                            <m:chr m:val="̃"/>
                            <m:ctrlPr>
                              <a:rPr lang="en-GB" i="1">
                                <a:latin typeface="Cambria Math" panose="02040503050406030204" pitchFamily="18" charset="0"/>
                              </a:rPr>
                            </m:ctrlPr>
                          </m:accPr>
                          <m:e>
                            <m:r>
                              <a:rPr lang="en-GB" i="1">
                                <a:latin typeface="Cambria Math" panose="02040503050406030204" pitchFamily="18" charset="0"/>
                              </a:rPr>
                              <m:t>𝑎</m:t>
                            </m:r>
                          </m:e>
                        </m:acc>
                        <m:r>
                          <a:rPr lang="en-GB" i="1">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𝑏</m:t>
                            </m:r>
                          </m:e>
                        </m:acc>
                      </m:e>
                    </m:d>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𝑚𝑖𝑛</m:t>
                        </m:r>
                      </m:sub>
                    </m:sSub>
                  </m:oMath>
                </a14:m>
                <a:r>
                  <a:rPr lang="en-GB" dirty="0"/>
                  <a:t> </a:t>
                </a:r>
              </a:p>
            </p:txBody>
          </p:sp>
        </mc:Choice>
        <mc:Fallback xmlns="">
          <p:sp>
            <p:nvSpPr>
              <p:cNvPr id="17" name="CasellaDiTesto 16">
                <a:extLst>
                  <a:ext uri="{FF2B5EF4-FFF2-40B4-BE49-F238E27FC236}">
                    <a16:creationId xmlns:a16="http://schemas.microsoft.com/office/drawing/2014/main" id="{7AB7B07D-6136-5C46-B280-FA70C90539ED}"/>
                  </a:ext>
                </a:extLst>
              </p:cNvPr>
              <p:cNvSpPr txBox="1">
                <a:spLocks noRot="1" noChangeAspect="1" noMove="1" noResize="1" noEditPoints="1" noAdjustHandles="1" noChangeArrowheads="1" noChangeShapeType="1" noTextEdit="1"/>
              </p:cNvSpPr>
              <p:nvPr/>
            </p:nvSpPr>
            <p:spPr>
              <a:xfrm>
                <a:off x="7865205" y="4891953"/>
                <a:ext cx="2504212" cy="312650"/>
              </a:xfrm>
              <a:prstGeom prst="rect">
                <a:avLst/>
              </a:prstGeom>
              <a:blipFill>
                <a:blip r:embed="rId5"/>
                <a:stretch>
                  <a:fillRect l="-4380" t="-21154" b="-36538"/>
                </a:stretch>
              </a:blipFill>
            </p:spPr>
            <p:txBody>
              <a:bodyPr/>
              <a:lstStyle/>
              <a:p>
                <a:r>
                  <a:rPr lang="en-GB">
                    <a:noFill/>
                  </a:rPr>
                  <a:t> </a:t>
                </a:r>
              </a:p>
            </p:txBody>
          </p:sp>
        </mc:Fallback>
      </mc:AlternateContent>
    </p:spTree>
    <p:extLst>
      <p:ext uri="{BB962C8B-B14F-4D97-AF65-F5344CB8AC3E}">
        <p14:creationId xmlns:p14="http://schemas.microsoft.com/office/powerpoint/2010/main" val="417069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63447663-EF56-BC42-B823-A7CBC3AA30D2}"/>
              </a:ext>
            </a:extLst>
          </p:cNvPr>
          <p:cNvSpPr>
            <a:spLocks noGrp="1"/>
          </p:cNvSpPr>
          <p:nvPr>
            <p:ph type="title"/>
          </p:nvPr>
        </p:nvSpPr>
        <p:spPr>
          <a:xfrm>
            <a:off x="2895600" y="764373"/>
            <a:ext cx="8610600" cy="1293028"/>
          </a:xfrm>
        </p:spPr>
        <p:txBody>
          <a:bodyPr/>
          <a:lstStyle/>
          <a:p>
            <a:r>
              <a:rPr lang="en-GB" dirty="0"/>
              <a:t>Supp – FOURIER TRANSFORM</a:t>
            </a:r>
          </a:p>
        </p:txBody>
      </p:sp>
      <mc:AlternateContent xmlns:mc="http://schemas.openxmlformats.org/markup-compatibility/2006" xmlns:a14="http://schemas.microsoft.com/office/drawing/2010/main">
        <mc:Choice Requires="a14">
          <p:sp>
            <p:nvSpPr>
              <p:cNvPr id="10" name="Segnaposto contenuto 2">
                <a:extLst>
                  <a:ext uri="{FF2B5EF4-FFF2-40B4-BE49-F238E27FC236}">
                    <a16:creationId xmlns:a16="http://schemas.microsoft.com/office/drawing/2014/main" xmlns="" id="{976FEEEA-E3DC-3545-9A56-859668346E4A}"/>
                  </a:ext>
                </a:extLst>
              </p:cNvPr>
              <p:cNvSpPr txBox="1">
                <a:spLocks/>
              </p:cNvSpPr>
              <p:nvPr/>
            </p:nvSpPr>
            <p:spPr>
              <a:xfrm>
                <a:off x="2473510" y="3429000"/>
                <a:ext cx="6286038" cy="834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ea typeface="Cambria Math" panose="02040503050406030204" pitchFamily="18" charset="0"/>
                        </a:rPr>
                        <m:t>ℱ</m:t>
                      </m:r>
                      <m:d>
                        <m:dPr>
                          <m:begChr m:val="{"/>
                          <m:endChr m:val="}"/>
                          <m:ctrlPr>
                            <a:rPr lang="en-GB" sz="2000" b="0" i="1" smtClean="0">
                              <a:solidFill>
                                <a:schemeClr val="tx1"/>
                              </a:solidFill>
                              <a:latin typeface="Cambria Math" panose="02040503050406030204" pitchFamily="18" charset="0"/>
                              <a:ea typeface="Cambria Math" panose="02040503050406030204" pitchFamily="18" charset="0"/>
                            </a:rPr>
                          </m:ctrlPr>
                        </m:dPr>
                        <m:e>
                          <m:r>
                            <a:rPr lang="en-GB" sz="2000" b="0" i="1" smtClean="0">
                              <a:solidFill>
                                <a:schemeClr val="tx1"/>
                              </a:solidFill>
                              <a:latin typeface="Cambria Math" panose="02040503050406030204" pitchFamily="18" charset="0"/>
                              <a:ea typeface="Cambria Math" panose="02040503050406030204" pitchFamily="18" charset="0"/>
                            </a:rPr>
                            <m:t>𝑓</m:t>
                          </m:r>
                        </m:e>
                      </m:d>
                      <m:d>
                        <m:dPr>
                          <m:ctrlPr>
                            <a:rPr lang="en-GB" sz="2000" b="0" i="1" smtClean="0">
                              <a:solidFill>
                                <a:schemeClr val="tx1"/>
                              </a:solidFill>
                              <a:latin typeface="Cambria Math" panose="02040503050406030204" pitchFamily="18" charset="0"/>
                              <a:ea typeface="Cambria Math" panose="02040503050406030204" pitchFamily="18" charset="0"/>
                            </a:rPr>
                          </m:ctrlPr>
                        </m:dPr>
                        <m:e>
                          <m:r>
                            <a:rPr lang="en-GB" sz="2000" b="0" i="1" smtClean="0">
                              <a:solidFill>
                                <a:schemeClr val="tx1"/>
                              </a:solidFill>
                              <a:latin typeface="Cambria Math" panose="02040503050406030204" pitchFamily="18" charset="0"/>
                              <a:ea typeface="Cambria Math" panose="02040503050406030204" pitchFamily="18" charset="0"/>
                            </a:rPr>
                            <m:t>𝑡</m:t>
                          </m:r>
                        </m:e>
                      </m:d>
                      <m:r>
                        <a:rPr lang="en-GB" sz="2000" b="0" i="1" smtClean="0">
                          <a:solidFill>
                            <a:schemeClr val="tx1"/>
                          </a:solidFill>
                          <a:latin typeface="Cambria Math" panose="02040503050406030204" pitchFamily="18" charset="0"/>
                          <a:ea typeface="Cambria Math" panose="02040503050406030204" pitchFamily="18" charset="0"/>
                        </a:rPr>
                        <m:t>=</m:t>
                      </m:r>
                      <m:acc>
                        <m:accPr>
                          <m:chr m:val="̂"/>
                          <m:ctrlPr>
                            <a:rPr lang="en-GB" sz="2000" b="0" i="1" smtClean="0">
                              <a:solidFill>
                                <a:schemeClr val="tx1"/>
                              </a:solidFill>
                              <a:latin typeface="Cambria Math" panose="02040503050406030204" pitchFamily="18" charset="0"/>
                              <a:ea typeface="Cambria Math" panose="02040503050406030204" pitchFamily="18" charset="0"/>
                            </a:rPr>
                          </m:ctrlPr>
                        </m:accPr>
                        <m:e>
                          <m:r>
                            <a:rPr lang="en-GB" sz="2000" b="0" i="1" smtClean="0">
                              <a:solidFill>
                                <a:schemeClr val="tx1"/>
                              </a:solidFill>
                              <a:latin typeface="Cambria Math" panose="02040503050406030204" pitchFamily="18" charset="0"/>
                              <a:ea typeface="Cambria Math" panose="02040503050406030204" pitchFamily="18" charset="0"/>
                            </a:rPr>
                            <m:t>𝑓</m:t>
                          </m:r>
                        </m:e>
                      </m:acc>
                      <m:d>
                        <m:dPr>
                          <m:ctrlPr>
                            <a:rPr lang="en-GB" sz="2000" b="0" i="1" smtClean="0">
                              <a:solidFill>
                                <a:schemeClr val="tx1"/>
                              </a:solidFill>
                              <a:latin typeface="Cambria Math" panose="02040503050406030204" pitchFamily="18" charset="0"/>
                              <a:ea typeface="Cambria Math" panose="02040503050406030204" pitchFamily="18" charset="0"/>
                            </a:rPr>
                          </m:ctrlPr>
                        </m:dPr>
                        <m:e>
                          <m:r>
                            <a:rPr lang="en-GB" sz="2000" b="0" i="1" smtClean="0">
                              <a:solidFill>
                                <a:schemeClr val="tx1"/>
                              </a:solidFill>
                              <a:latin typeface="Cambria Math" panose="02040503050406030204" pitchFamily="18" charset="0"/>
                              <a:ea typeface="Cambria Math" panose="02040503050406030204" pitchFamily="18" charset="0"/>
                            </a:rPr>
                            <m:t>𝑡</m:t>
                          </m:r>
                        </m:e>
                      </m:d>
                      <m:r>
                        <a:rPr lang="en-GB" sz="2000" b="0" i="1" smtClean="0">
                          <a:solidFill>
                            <a:schemeClr val="tx1"/>
                          </a:solidFill>
                          <a:latin typeface="Cambria Math" panose="02040503050406030204" pitchFamily="18" charset="0"/>
                          <a:ea typeface="Cambria Math" panose="02040503050406030204" pitchFamily="18" charset="0"/>
                        </a:rPr>
                        <m:t>=</m:t>
                      </m:r>
                      <m:nary>
                        <m:naryPr>
                          <m:ctrlPr>
                            <a:rPr lang="en-GB" sz="2000" b="0" i="1" smtClean="0">
                              <a:solidFill>
                                <a:schemeClr val="tx1"/>
                              </a:solidFill>
                              <a:latin typeface="Cambria Math" panose="02040503050406030204" pitchFamily="18" charset="0"/>
                              <a:ea typeface="Cambria Math" panose="02040503050406030204" pitchFamily="18" charset="0"/>
                            </a:rPr>
                          </m:ctrlPr>
                        </m:naryPr>
                        <m:sub>
                          <m:r>
                            <m:rPr>
                              <m:brk m:alnAt="23"/>
                            </m:rP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m:t>
                          </m:r>
                        </m:sub>
                        <m:sup>
                          <m:r>
                            <a:rPr lang="en-GB" sz="2000" b="0" i="1" smtClean="0">
                              <a:solidFill>
                                <a:schemeClr val="tx1"/>
                              </a:solidFill>
                              <a:latin typeface="Cambria Math" panose="02040503050406030204" pitchFamily="18" charset="0"/>
                              <a:ea typeface="Cambria Math" panose="02040503050406030204" pitchFamily="18" charset="0"/>
                            </a:rPr>
                            <m:t>+∞</m:t>
                          </m:r>
                        </m:sup>
                        <m:e>
                          <m:r>
                            <a:rPr lang="en-GB" sz="2000" b="0" i="1" smtClean="0">
                              <a:solidFill>
                                <a:schemeClr val="tx1"/>
                              </a:solidFill>
                              <a:latin typeface="Cambria Math" panose="02040503050406030204" pitchFamily="18" charset="0"/>
                              <a:ea typeface="Cambria Math" panose="02040503050406030204" pitchFamily="18" charset="0"/>
                            </a:rPr>
                            <m:t>𝑓</m:t>
                          </m:r>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𝑥</m:t>
                          </m:r>
                          <m:r>
                            <a:rPr lang="en-GB" sz="2000" b="0" i="1" smtClean="0">
                              <a:solidFill>
                                <a:schemeClr val="tx1"/>
                              </a:solidFill>
                              <a:latin typeface="Cambria Math" panose="02040503050406030204" pitchFamily="18" charset="0"/>
                              <a:ea typeface="Cambria Math" panose="02040503050406030204" pitchFamily="18" charset="0"/>
                            </a:rPr>
                            <m:t>)</m:t>
                          </m:r>
                          <m:sSup>
                            <m:sSupPr>
                              <m:ctrlPr>
                                <a:rPr lang="en-GB" sz="2000" b="0" i="1" smtClean="0">
                                  <a:solidFill>
                                    <a:schemeClr val="tx1"/>
                                  </a:solidFill>
                                  <a:latin typeface="Cambria Math" panose="02040503050406030204" pitchFamily="18" charset="0"/>
                                  <a:ea typeface="Cambria Math" panose="02040503050406030204" pitchFamily="18" charset="0"/>
                                </a:rPr>
                              </m:ctrlPr>
                            </m:sSupPr>
                            <m:e>
                              <m:r>
                                <a:rPr lang="en-GB" sz="2000" b="0" i="1" smtClean="0">
                                  <a:solidFill>
                                    <a:schemeClr val="tx1"/>
                                  </a:solidFill>
                                  <a:latin typeface="Cambria Math" panose="02040503050406030204" pitchFamily="18" charset="0"/>
                                  <a:ea typeface="Cambria Math" panose="02040503050406030204" pitchFamily="18" charset="0"/>
                                </a:rPr>
                                <m:t>𝑒</m:t>
                              </m:r>
                            </m:e>
                            <m:sup>
                              <m:r>
                                <a:rPr lang="en-GB" sz="2000" b="0" i="1" smtClean="0">
                                  <a:solidFill>
                                    <a:schemeClr val="tx1"/>
                                  </a:solidFill>
                                  <a:latin typeface="Cambria Math" panose="02040503050406030204" pitchFamily="18" charset="0"/>
                                  <a:ea typeface="Cambria Math" panose="02040503050406030204" pitchFamily="18" charset="0"/>
                                </a:rPr>
                                <m:t>−</m:t>
                              </m:r>
                              <m:r>
                                <a:rPr lang="en-GB" sz="2000" b="0" i="1" smtClean="0">
                                  <a:solidFill>
                                    <a:schemeClr val="tx1"/>
                                  </a:solidFill>
                                  <a:latin typeface="Cambria Math" panose="02040503050406030204" pitchFamily="18" charset="0"/>
                                  <a:ea typeface="Cambria Math" panose="02040503050406030204" pitchFamily="18" charset="0"/>
                                </a:rPr>
                                <m:t>𝑖𝑥𝑡</m:t>
                              </m:r>
                            </m:sup>
                          </m:sSup>
                          <m:r>
                            <a:rPr lang="en-GB" sz="2000" b="0" i="1" smtClean="0">
                              <a:solidFill>
                                <a:schemeClr val="tx1"/>
                              </a:solidFill>
                              <a:latin typeface="Cambria Math" panose="02040503050406030204" pitchFamily="18" charset="0"/>
                              <a:ea typeface="Cambria Math" panose="02040503050406030204" pitchFamily="18" charset="0"/>
                            </a:rPr>
                            <m:t>𝑑𝑥</m:t>
                          </m:r>
                        </m:e>
                      </m:nary>
                    </m:oMath>
                  </m:oMathPara>
                </a14:m>
                <a:endParaRPr lang="en-GB" sz="2000" dirty="0">
                  <a:solidFill>
                    <a:schemeClr val="tx1"/>
                  </a:solidFill>
                </a:endParaRPr>
              </a:p>
            </p:txBody>
          </p:sp>
        </mc:Choice>
        <mc:Fallback xmlns="">
          <p:sp>
            <p:nvSpPr>
              <p:cNvPr id="10" name="Segnaposto contenuto 2">
                <a:extLst>
                  <a:ext uri="{FF2B5EF4-FFF2-40B4-BE49-F238E27FC236}">
                    <a16:creationId xmlns:a16="http://schemas.microsoft.com/office/drawing/2014/main" id="{976FEEEA-E3DC-3545-9A56-859668346E4A}"/>
                  </a:ext>
                </a:extLst>
              </p:cNvPr>
              <p:cNvSpPr txBox="1">
                <a:spLocks noRot="1" noChangeAspect="1" noMove="1" noResize="1" noEditPoints="1" noAdjustHandles="1" noChangeArrowheads="1" noChangeShapeType="1" noTextEdit="1"/>
              </p:cNvSpPr>
              <p:nvPr/>
            </p:nvSpPr>
            <p:spPr>
              <a:xfrm>
                <a:off x="2473510" y="3429000"/>
                <a:ext cx="6286038" cy="83408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Segnaposto contenuto 2">
                <a:extLst>
                  <a:ext uri="{FF2B5EF4-FFF2-40B4-BE49-F238E27FC236}">
                    <a16:creationId xmlns:a16="http://schemas.microsoft.com/office/drawing/2014/main" xmlns="" id="{61793DE7-BA0F-4AF9-95C7-E97CB615D6BA}"/>
                  </a:ext>
                </a:extLst>
              </p:cNvPr>
              <p:cNvSpPr txBox="1">
                <a:spLocks/>
              </p:cNvSpPr>
              <p:nvPr/>
            </p:nvSpPr>
            <p:spPr>
              <a:xfrm>
                <a:off x="688200" y="2057402"/>
                <a:ext cx="10818000" cy="14148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b="1" u="sng" dirty="0"/>
                  <a:t>FOURIER THEOREM:</a:t>
                </a:r>
              </a:p>
              <a:p>
                <a:pPr marL="0" indent="0">
                  <a:buNone/>
                </a:pPr>
                <a:r>
                  <a:rPr lang="en-GB" sz="2000" dirty="0"/>
                  <a:t>Every periodic function </a:t>
                </a:r>
                <a14:m>
                  <m:oMath xmlns:m="http://schemas.openxmlformats.org/officeDocument/2006/math">
                    <m:r>
                      <a:rPr lang="en-GB" sz="2000" i="1">
                        <a:latin typeface="Cambria Math" panose="02040503050406030204" pitchFamily="18" charset="0"/>
                      </a:rPr>
                      <m:t>𝑓</m:t>
                    </m:r>
                    <m:d>
                      <m:dPr>
                        <m:ctrlPr>
                          <a:rPr lang="en-GB" sz="2000" i="1">
                            <a:latin typeface="Cambria Math" panose="02040503050406030204" pitchFamily="18" charset="0"/>
                          </a:rPr>
                        </m:ctrlPr>
                      </m:dPr>
                      <m:e>
                        <m:r>
                          <a:rPr lang="en-GB" sz="2000" i="1">
                            <a:latin typeface="Cambria Math" panose="02040503050406030204" pitchFamily="18" charset="0"/>
                          </a:rPr>
                          <m:t>𝑥</m:t>
                        </m:r>
                      </m:e>
                    </m:d>
                  </m:oMath>
                </a14:m>
                <a:r>
                  <a:rPr lang="en-GB" sz="2000" dirty="0"/>
                  <a:t> can be expressed as a sum of pure sinusoidal functions with the appropriate amplitude</a:t>
                </a:r>
              </a:p>
            </p:txBody>
          </p:sp>
        </mc:Choice>
        <mc:Fallback xmlns="">
          <p:sp>
            <p:nvSpPr>
              <p:cNvPr id="11" name="Segnaposto contenuto 2">
                <a:extLst>
                  <a:ext uri="{FF2B5EF4-FFF2-40B4-BE49-F238E27FC236}">
                    <a16:creationId xmlns:a16="http://schemas.microsoft.com/office/drawing/2014/main" id="{61793DE7-BA0F-4AF9-95C7-E97CB615D6BA}"/>
                  </a:ext>
                </a:extLst>
              </p:cNvPr>
              <p:cNvSpPr txBox="1">
                <a:spLocks noRot="1" noChangeAspect="1" noMove="1" noResize="1" noEditPoints="1" noAdjustHandles="1" noChangeArrowheads="1" noChangeShapeType="1" noTextEdit="1"/>
              </p:cNvSpPr>
              <p:nvPr/>
            </p:nvSpPr>
            <p:spPr>
              <a:xfrm>
                <a:off x="688200" y="2057402"/>
                <a:ext cx="10818000" cy="1414848"/>
              </a:xfrm>
              <a:prstGeom prst="rect">
                <a:avLst/>
              </a:prstGeom>
              <a:blipFill>
                <a:blip r:embed="rId3"/>
                <a:stretch>
                  <a:fillRect l="-732" t="-5172"/>
                </a:stretch>
              </a:blipFill>
            </p:spPr>
            <p:txBody>
              <a:bodyPr/>
              <a:lstStyle/>
              <a:p>
                <a:r>
                  <a:rPr lang="en-GB">
                    <a:noFill/>
                  </a:rPr>
                  <a:t> </a:t>
                </a:r>
              </a:p>
            </p:txBody>
          </p:sp>
        </mc:Fallback>
      </mc:AlternateContent>
      <p:sp>
        <p:nvSpPr>
          <p:cNvPr id="12" name="Segnaposto contenuto 2">
            <a:extLst>
              <a:ext uri="{FF2B5EF4-FFF2-40B4-BE49-F238E27FC236}">
                <a16:creationId xmlns:a16="http://schemas.microsoft.com/office/drawing/2014/main" xmlns="" id="{224EC832-D39D-4333-9C7A-19F38BA3044E}"/>
              </a:ext>
            </a:extLst>
          </p:cNvPr>
          <p:cNvSpPr txBox="1">
            <a:spLocks/>
          </p:cNvSpPr>
          <p:nvPr/>
        </p:nvSpPr>
        <p:spPr>
          <a:xfrm>
            <a:off x="688200" y="4817130"/>
            <a:ext cx="10818000" cy="421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2000" dirty="0"/>
              <a:t>If a discrete periodic function is considered, it can be seen as a sequence of number:</a:t>
            </a:r>
          </a:p>
        </p:txBody>
      </p:sp>
      <mc:AlternateContent xmlns:mc="http://schemas.openxmlformats.org/markup-compatibility/2006" xmlns:a14="http://schemas.microsoft.com/office/drawing/2010/main">
        <mc:Choice Requires="a14">
          <p:sp>
            <p:nvSpPr>
              <p:cNvPr id="4" name="Rettangolo 3">
                <a:extLst>
                  <a:ext uri="{FF2B5EF4-FFF2-40B4-BE49-F238E27FC236}">
                    <a16:creationId xmlns:a16="http://schemas.microsoft.com/office/drawing/2014/main" xmlns="" id="{8CBA0F52-01EA-4396-AF0D-45337DDCE463}"/>
                  </a:ext>
                </a:extLst>
              </p:cNvPr>
              <p:cNvSpPr/>
              <p:nvPr/>
            </p:nvSpPr>
            <p:spPr>
              <a:xfrm>
                <a:off x="4825442" y="5392200"/>
                <a:ext cx="261616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000" i="1" smtClean="0">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𝑛</m:t>
                              </m:r>
                            </m:sub>
                          </m:sSub>
                        </m:e>
                      </m:d>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0</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1</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𝑁</m:t>
                          </m:r>
                          <m:r>
                            <a:rPr lang="en-GB" sz="2000" i="1">
                              <a:latin typeface="Cambria Math" panose="02040503050406030204" pitchFamily="18" charset="0"/>
                            </a:rPr>
                            <m:t>−1</m:t>
                          </m:r>
                        </m:sub>
                      </m:sSub>
                    </m:oMath>
                  </m:oMathPara>
                </a14:m>
                <a:endParaRPr lang="en-GB" sz="2000" i="1" dirty="0"/>
              </a:p>
            </p:txBody>
          </p:sp>
        </mc:Choice>
        <mc:Fallback xmlns="">
          <p:sp>
            <p:nvSpPr>
              <p:cNvPr id="4" name="Rettangolo 3">
                <a:extLst>
                  <a:ext uri="{FF2B5EF4-FFF2-40B4-BE49-F238E27FC236}">
                    <a16:creationId xmlns:a16="http://schemas.microsoft.com/office/drawing/2014/main" id="{8CBA0F52-01EA-4396-AF0D-45337DDCE463}"/>
                  </a:ext>
                </a:extLst>
              </p:cNvPr>
              <p:cNvSpPr>
                <a:spLocks noRot="1" noChangeAspect="1" noMove="1" noResize="1" noEditPoints="1" noAdjustHandles="1" noChangeArrowheads="1" noChangeShapeType="1" noTextEdit="1"/>
              </p:cNvSpPr>
              <p:nvPr/>
            </p:nvSpPr>
            <p:spPr>
              <a:xfrm>
                <a:off x="4825442" y="5392200"/>
                <a:ext cx="2616165" cy="400110"/>
              </a:xfrm>
              <a:prstGeom prst="rect">
                <a:avLst/>
              </a:prstGeom>
              <a:blipFill>
                <a:blip r:embed="rId4"/>
                <a:stretch>
                  <a:fillRect b="-4615"/>
                </a:stretch>
              </a:blipFill>
            </p:spPr>
            <p:txBody>
              <a:bodyPr/>
              <a:lstStyle/>
              <a:p>
                <a:r>
                  <a:rPr lang="en-GB">
                    <a:noFill/>
                  </a:rPr>
                  <a:t> </a:t>
                </a:r>
              </a:p>
            </p:txBody>
          </p:sp>
        </mc:Fallback>
      </mc:AlternateContent>
    </p:spTree>
    <p:extLst>
      <p:ext uri="{BB962C8B-B14F-4D97-AF65-F5344CB8AC3E}">
        <p14:creationId xmlns:p14="http://schemas.microsoft.com/office/powerpoint/2010/main" val="215449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11">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11">
                                            <p:txEl>
                                              <p:pRg st="1" end="1"/>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500" fill="hold"/>
                                        <p:tgtEl>
                                          <p:spTgt spid="12">
                                            <p:txEl>
                                              <p:pRg st="0" end="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allAtOnce"/>
      <p:bldP spid="12"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63447663-EF56-BC42-B823-A7CBC3AA30D2}"/>
              </a:ext>
            </a:extLst>
          </p:cNvPr>
          <p:cNvSpPr>
            <a:spLocks noGrp="1"/>
          </p:cNvSpPr>
          <p:nvPr>
            <p:ph type="title"/>
          </p:nvPr>
        </p:nvSpPr>
        <p:spPr>
          <a:xfrm>
            <a:off x="2895600" y="764373"/>
            <a:ext cx="8610600" cy="1293028"/>
          </a:xfrm>
        </p:spPr>
        <p:txBody>
          <a:bodyPr/>
          <a:lstStyle/>
          <a:p>
            <a:r>
              <a:rPr lang="en-GB" dirty="0"/>
              <a:t>Supp – FOURIER TRANSFORM</a:t>
            </a:r>
          </a:p>
        </p:txBody>
      </p:sp>
      <mc:AlternateContent xmlns:mc="http://schemas.openxmlformats.org/markup-compatibility/2006" xmlns:a14="http://schemas.microsoft.com/office/drawing/2010/main">
        <mc:Choice Requires="a14">
          <p:sp>
            <p:nvSpPr>
              <p:cNvPr id="11" name="Segnaposto contenuto 2">
                <a:extLst>
                  <a:ext uri="{FF2B5EF4-FFF2-40B4-BE49-F238E27FC236}">
                    <a16:creationId xmlns:a16="http://schemas.microsoft.com/office/drawing/2014/main" xmlns="" id="{61793DE7-BA0F-4AF9-95C7-E97CB615D6BA}"/>
                  </a:ext>
                </a:extLst>
              </p:cNvPr>
              <p:cNvSpPr txBox="1">
                <a:spLocks/>
              </p:cNvSpPr>
              <p:nvPr/>
            </p:nvSpPr>
            <p:spPr>
              <a:xfrm>
                <a:off x="688200" y="2539324"/>
                <a:ext cx="10818000" cy="554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2000" dirty="0"/>
                  <a:t>The </a:t>
                </a:r>
                <a:r>
                  <a:rPr lang="en-GB" sz="2000" i="1" u="sng" dirty="0"/>
                  <a:t>DFT</a:t>
                </a:r>
                <a:r>
                  <a:rPr lang="en-GB" sz="2000" dirty="0"/>
                  <a:t> (Discrete Fourier Transform) transforms the sequence </a:t>
                </a:r>
                <a14:m>
                  <m:oMath xmlns:m="http://schemas.openxmlformats.org/officeDocument/2006/math">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𝑛</m:t>
                            </m:r>
                          </m:sub>
                        </m:sSub>
                      </m:e>
                    </m:d>
                    <m:r>
                      <a:rPr lang="en-GB" sz="2000" i="1">
                        <a:latin typeface="Cambria Math" panose="02040503050406030204" pitchFamily="18" charset="0"/>
                      </a:rPr>
                      <m:t> </m:t>
                    </m:r>
                  </m:oMath>
                </a14:m>
                <a:r>
                  <a:rPr lang="en-GB" sz="2000" dirty="0"/>
                  <a:t>into another:</a:t>
                </a:r>
              </a:p>
            </p:txBody>
          </p:sp>
        </mc:Choice>
        <mc:Fallback xmlns="">
          <p:sp>
            <p:nvSpPr>
              <p:cNvPr id="11" name="Segnaposto contenuto 2">
                <a:extLst>
                  <a:ext uri="{FF2B5EF4-FFF2-40B4-BE49-F238E27FC236}">
                    <a16:creationId xmlns:a16="http://schemas.microsoft.com/office/drawing/2014/main" id="{61793DE7-BA0F-4AF9-95C7-E97CB615D6BA}"/>
                  </a:ext>
                </a:extLst>
              </p:cNvPr>
              <p:cNvSpPr txBox="1">
                <a:spLocks noRot="1" noChangeAspect="1" noMove="1" noResize="1" noEditPoints="1" noAdjustHandles="1" noChangeArrowheads="1" noChangeShapeType="1" noTextEdit="1"/>
              </p:cNvSpPr>
              <p:nvPr/>
            </p:nvSpPr>
            <p:spPr>
              <a:xfrm>
                <a:off x="688200" y="2539324"/>
                <a:ext cx="10818000" cy="554048"/>
              </a:xfrm>
              <a:prstGeom prst="rect">
                <a:avLst/>
              </a:prstGeom>
              <a:blipFill>
                <a:blip r:embed="rId2"/>
                <a:stretch>
                  <a:fillRect l="-620" t="-12222"/>
                </a:stretch>
              </a:blipFill>
            </p:spPr>
            <p:txBody>
              <a:bodyPr/>
              <a:lstStyle/>
              <a:p>
                <a:r>
                  <a:rPr lang="en-GB">
                    <a:noFill/>
                  </a:rPr>
                  <a:t> </a:t>
                </a:r>
              </a:p>
            </p:txBody>
          </p:sp>
        </mc:Fallback>
      </mc:AlternateContent>
      <p:sp>
        <p:nvSpPr>
          <p:cNvPr id="12" name="Segnaposto contenuto 2">
            <a:extLst>
              <a:ext uri="{FF2B5EF4-FFF2-40B4-BE49-F238E27FC236}">
                <a16:creationId xmlns:a16="http://schemas.microsoft.com/office/drawing/2014/main" xmlns="" id="{224EC832-D39D-4333-9C7A-19F38BA3044E}"/>
              </a:ext>
            </a:extLst>
          </p:cNvPr>
          <p:cNvSpPr txBox="1">
            <a:spLocks/>
          </p:cNvSpPr>
          <p:nvPr/>
        </p:nvSpPr>
        <p:spPr>
          <a:xfrm>
            <a:off x="688200" y="4117796"/>
            <a:ext cx="10818000" cy="421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2000" dirty="0"/>
              <a:t>Where each term of the new sequence is calculated as:</a:t>
            </a:r>
          </a:p>
        </p:txBody>
      </p:sp>
      <mc:AlternateContent xmlns:mc="http://schemas.openxmlformats.org/markup-compatibility/2006" xmlns:a14="http://schemas.microsoft.com/office/drawing/2010/main">
        <mc:Choice Requires="a14">
          <p:sp>
            <p:nvSpPr>
              <p:cNvPr id="4" name="Rettangolo 3">
                <a:extLst>
                  <a:ext uri="{FF2B5EF4-FFF2-40B4-BE49-F238E27FC236}">
                    <a16:creationId xmlns:a16="http://schemas.microsoft.com/office/drawing/2014/main" xmlns="" id="{8CBA0F52-01EA-4396-AF0D-45337DDCE463}"/>
                  </a:ext>
                </a:extLst>
              </p:cNvPr>
              <p:cNvSpPr/>
              <p:nvPr/>
            </p:nvSpPr>
            <p:spPr>
              <a:xfrm>
                <a:off x="4308446" y="3093371"/>
                <a:ext cx="27524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000" i="1" smtClean="0">
                              <a:latin typeface="Cambria Math" panose="02040503050406030204" pitchFamily="18" charset="0"/>
                            </a:rPr>
                          </m:ctrlPr>
                        </m:dPr>
                        <m:e>
                          <m:sSub>
                            <m:sSubPr>
                              <m:ctrlPr>
                                <a:rPr lang="en-GB" sz="2000" i="1">
                                  <a:latin typeface="Cambria Math" panose="02040503050406030204" pitchFamily="18" charset="0"/>
                                </a:rPr>
                              </m:ctrlPr>
                            </m:sSubPr>
                            <m:e>
                              <m:r>
                                <a:rPr lang="en-GB" sz="2000" b="0" i="1" smtClean="0">
                                  <a:latin typeface="Cambria Math" panose="02040503050406030204" pitchFamily="18" charset="0"/>
                                </a:rPr>
                                <m:t>𝑋</m:t>
                              </m:r>
                            </m:e>
                            <m:sub>
                              <m:r>
                                <a:rPr lang="en-GB" sz="2000" b="0" i="1" smtClean="0">
                                  <a:latin typeface="Cambria Math" panose="02040503050406030204" pitchFamily="18" charset="0"/>
                                </a:rPr>
                                <m:t>𝑘</m:t>
                              </m:r>
                            </m:sub>
                          </m:sSub>
                        </m:e>
                      </m:d>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b="0" i="1" smtClean="0">
                              <a:latin typeface="Cambria Math" panose="02040503050406030204" pitchFamily="18" charset="0"/>
                            </a:rPr>
                            <m:t>𝑋</m:t>
                          </m:r>
                        </m:e>
                        <m:sub>
                          <m:r>
                            <a:rPr lang="en-GB" sz="2000" i="1">
                              <a:latin typeface="Cambria Math" panose="02040503050406030204" pitchFamily="18" charset="0"/>
                            </a:rPr>
                            <m:t>0</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b="0" i="1" smtClean="0">
                              <a:latin typeface="Cambria Math" panose="02040503050406030204" pitchFamily="18" charset="0"/>
                            </a:rPr>
                            <m:t>𝑋</m:t>
                          </m:r>
                        </m:e>
                        <m:sub>
                          <m:r>
                            <a:rPr lang="en-GB" sz="2000" i="1">
                              <a:latin typeface="Cambria Math" panose="02040503050406030204" pitchFamily="18" charset="0"/>
                            </a:rPr>
                            <m:t>1</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b="0" i="1" smtClean="0">
                              <a:latin typeface="Cambria Math" panose="02040503050406030204" pitchFamily="18" charset="0"/>
                            </a:rPr>
                            <m:t>𝑋</m:t>
                          </m:r>
                        </m:e>
                        <m:sub>
                          <m:r>
                            <a:rPr lang="en-GB" sz="2000" i="1">
                              <a:latin typeface="Cambria Math" panose="02040503050406030204" pitchFamily="18" charset="0"/>
                            </a:rPr>
                            <m:t>𝑁</m:t>
                          </m:r>
                          <m:r>
                            <a:rPr lang="en-GB" sz="2000" i="1">
                              <a:latin typeface="Cambria Math" panose="02040503050406030204" pitchFamily="18" charset="0"/>
                            </a:rPr>
                            <m:t>−1</m:t>
                          </m:r>
                        </m:sub>
                      </m:sSub>
                    </m:oMath>
                  </m:oMathPara>
                </a14:m>
                <a:endParaRPr lang="en-GB" sz="2000" i="1" dirty="0"/>
              </a:p>
            </p:txBody>
          </p:sp>
        </mc:Choice>
        <mc:Fallback xmlns="">
          <p:sp>
            <p:nvSpPr>
              <p:cNvPr id="4" name="Rettangolo 3">
                <a:extLst>
                  <a:ext uri="{FF2B5EF4-FFF2-40B4-BE49-F238E27FC236}">
                    <a16:creationId xmlns:a16="http://schemas.microsoft.com/office/drawing/2014/main" id="{8CBA0F52-01EA-4396-AF0D-45337DDCE463}"/>
                  </a:ext>
                </a:extLst>
              </p:cNvPr>
              <p:cNvSpPr>
                <a:spLocks noRot="1" noChangeAspect="1" noMove="1" noResize="1" noEditPoints="1" noAdjustHandles="1" noChangeArrowheads="1" noChangeShapeType="1" noTextEdit="1"/>
              </p:cNvSpPr>
              <p:nvPr/>
            </p:nvSpPr>
            <p:spPr>
              <a:xfrm>
                <a:off x="4308446" y="3093371"/>
                <a:ext cx="2752485" cy="400110"/>
              </a:xfrm>
              <a:prstGeom prst="rect">
                <a:avLst/>
              </a:prstGeom>
              <a:blipFill>
                <a:blip r:embed="rId3"/>
                <a:stretch>
                  <a:fillRect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ttangolo 2">
                <a:extLst>
                  <a:ext uri="{FF2B5EF4-FFF2-40B4-BE49-F238E27FC236}">
                    <a16:creationId xmlns:a16="http://schemas.microsoft.com/office/drawing/2014/main" xmlns="" id="{44B8C47E-4127-4FFC-A070-98CC9006F93F}"/>
                  </a:ext>
                </a:extLst>
              </p:cNvPr>
              <p:cNvSpPr/>
              <p:nvPr/>
            </p:nvSpPr>
            <p:spPr>
              <a:xfrm>
                <a:off x="3022712" y="4788936"/>
                <a:ext cx="5418343" cy="871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𝑘</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𝑛</m:t>
                          </m:r>
                        </m:sub>
                        <m:sup>
                          <m:r>
                            <a:rPr lang="en-GB" b="0" i="1" smtClean="0">
                              <a:latin typeface="Cambria Math" panose="02040503050406030204" pitchFamily="18" charset="0"/>
                            </a:rPr>
                            <m:t>𝑁</m:t>
                          </m:r>
                          <m:r>
                            <a:rPr lang="en-GB" b="0" i="1" smtClean="0">
                              <a:latin typeface="Cambria Math" panose="02040503050406030204" pitchFamily="18" charset="0"/>
                            </a:rPr>
                            <m:t>−1</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rPr>
                                <m:t>𝑖</m:t>
                              </m:r>
                              <m:f>
                                <m:fPr>
                                  <m:ctrlPr>
                                    <a:rPr lang="en-GB" b="0" i="1" smtClean="0">
                                      <a:latin typeface="Cambria Math" panose="02040503050406030204" pitchFamily="18" charset="0"/>
                                    </a:rPr>
                                  </m:ctrlPr>
                                </m:fPr>
                                <m:num>
                                  <m:r>
                                    <a:rPr lang="en-GB" b="0" i="1" smtClean="0">
                                      <a:latin typeface="Cambria Math" panose="02040503050406030204" pitchFamily="18" charset="0"/>
                                    </a:rPr>
                                    <m:t>𝑘𝑛</m:t>
                                  </m:r>
                                </m:num>
                                <m:den>
                                  <m:r>
                                    <a:rPr lang="en-GB" b="0" i="1" smtClean="0">
                                      <a:latin typeface="Cambria Math" panose="02040503050406030204" pitchFamily="18" charset="0"/>
                                    </a:rPr>
                                    <m:t>𝑁</m:t>
                                  </m:r>
                                </m:den>
                              </m:f>
                            </m:sup>
                          </m:sSup>
                        </m:e>
                      </m:nary>
                      <m:r>
                        <a:rPr lang="en-GB" b="0" i="1" smtClean="0">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𝑛</m:t>
                          </m:r>
                        </m:sub>
                        <m:sup>
                          <m:r>
                            <a:rPr lang="en-GB" i="1">
                              <a:latin typeface="Cambria Math" panose="02040503050406030204" pitchFamily="18" charset="0"/>
                            </a:rPr>
                            <m:t>𝑁</m:t>
                          </m:r>
                          <m:r>
                            <a:rPr lang="en-GB" i="1">
                              <a:latin typeface="Cambria Math" panose="02040503050406030204" pitchFamily="18" charset="0"/>
                            </a:rPr>
                            <m:t>−1</m:t>
                          </m:r>
                        </m:sup>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𝑛</m:t>
                              </m:r>
                            </m:sub>
                          </m:sSub>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f>
                                <m:fPr>
                                  <m:ctrlPr>
                                    <a:rPr lang="en-GB" i="1">
                                      <a:latin typeface="Cambria Math" panose="02040503050406030204" pitchFamily="18" charset="0"/>
                                    </a:rPr>
                                  </m:ctrlPr>
                                </m:fPr>
                                <m:num>
                                  <m:r>
                                    <a:rPr lang="en-GB" b="0" i="1" smtClean="0">
                                      <a:latin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r>
                                    <a:rPr lang="en-GB" i="1">
                                      <a:latin typeface="Cambria Math" panose="02040503050406030204" pitchFamily="18" charset="0"/>
                                    </a:rPr>
                                    <m:t>𝑘𝑛</m:t>
                                  </m:r>
                                </m:num>
                                <m:den>
                                  <m:r>
                                    <a:rPr lang="en-GB" i="1">
                                      <a:latin typeface="Cambria Math" panose="02040503050406030204" pitchFamily="18" charset="0"/>
                                    </a:rPr>
                                    <m:t>𝑁</m:t>
                                  </m:r>
                                </m:den>
                              </m:f>
                              <m:r>
                                <a:rPr lang="en-GB" b="0" i="1" smtClean="0">
                                  <a:latin typeface="Cambria Math" panose="02040503050406030204" pitchFamily="18" charset="0"/>
                                </a:rPr>
                                <m:t>−</m:t>
                              </m:r>
                              <m:r>
                                <a:rPr lang="en-GB" b="0" i="1" smtClean="0">
                                  <a:latin typeface="Cambria Math" panose="02040503050406030204" pitchFamily="18" charset="0"/>
                                </a:rPr>
                                <m:t>𝑖</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f>
                                    <m:fPr>
                                      <m:ctrlPr>
                                        <a:rPr lang="en-GB" i="1">
                                          <a:latin typeface="Cambria Math" panose="02040503050406030204" pitchFamily="18" charset="0"/>
                                        </a:rPr>
                                      </m:ctrlPr>
                                    </m:fPr>
                                    <m:num>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r>
                                        <a:rPr lang="en-GB" i="1">
                                          <a:latin typeface="Cambria Math" panose="02040503050406030204" pitchFamily="18" charset="0"/>
                                        </a:rPr>
                                        <m:t>𝑘𝑛</m:t>
                                      </m:r>
                                    </m:num>
                                    <m:den>
                                      <m:r>
                                        <a:rPr lang="en-GB" i="1">
                                          <a:latin typeface="Cambria Math" panose="02040503050406030204" pitchFamily="18" charset="0"/>
                                        </a:rPr>
                                        <m:t>𝑁</m:t>
                                      </m:r>
                                    </m:den>
                                  </m:f>
                                </m:e>
                              </m:func>
                            </m:e>
                          </m:func>
                          <m:r>
                            <a:rPr lang="en-GB" b="0" i="1" smtClean="0">
                              <a:latin typeface="Cambria Math" panose="02040503050406030204" pitchFamily="18" charset="0"/>
                            </a:rPr>
                            <m:t>]</m:t>
                          </m:r>
                        </m:e>
                      </m:nary>
                    </m:oMath>
                  </m:oMathPara>
                </a14:m>
                <a:endParaRPr lang="en-GB" dirty="0"/>
              </a:p>
            </p:txBody>
          </p:sp>
        </mc:Choice>
        <mc:Fallback xmlns="">
          <p:sp>
            <p:nvSpPr>
              <p:cNvPr id="3" name="Rettangolo 2">
                <a:extLst>
                  <a:ext uri="{FF2B5EF4-FFF2-40B4-BE49-F238E27FC236}">
                    <a16:creationId xmlns:a16="http://schemas.microsoft.com/office/drawing/2014/main" id="{44B8C47E-4127-4FFC-A070-98CC9006F93F}"/>
                  </a:ext>
                </a:extLst>
              </p:cNvPr>
              <p:cNvSpPr>
                <a:spLocks noRot="1" noChangeAspect="1" noMove="1" noResize="1" noEditPoints="1" noAdjustHandles="1" noChangeArrowheads="1" noChangeShapeType="1" noTextEdit="1"/>
              </p:cNvSpPr>
              <p:nvPr/>
            </p:nvSpPr>
            <p:spPr>
              <a:xfrm>
                <a:off x="3022712" y="4788936"/>
                <a:ext cx="5418343" cy="871201"/>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88429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11">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12">
                                            <p:txEl>
                                              <p:pRg st="0" end="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allAtOnce"/>
      <p:bldP spid="12"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78F537A3-53CE-894D-9088-AE90C9EAE0FF}"/>
              </a:ext>
            </a:extLst>
          </p:cNvPr>
          <p:cNvSpPr>
            <a:spLocks noGrp="1"/>
          </p:cNvSpPr>
          <p:nvPr>
            <p:ph type="title"/>
          </p:nvPr>
        </p:nvSpPr>
        <p:spPr/>
        <p:txBody>
          <a:bodyPr/>
          <a:lstStyle/>
          <a:p>
            <a:r>
              <a:rPr lang="en-GB" dirty="0"/>
              <a:t>Example - summary</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xmlns="" id="{740148EC-7BF4-A745-B907-F4DD300EBF5B}"/>
                  </a:ext>
                </a:extLst>
              </p:cNvPr>
              <p:cNvSpPr>
                <a:spLocks noGrp="1"/>
              </p:cNvSpPr>
              <p:nvPr>
                <p:ph idx="1"/>
              </p:nvPr>
            </p:nvSpPr>
            <p:spPr>
              <a:xfrm>
                <a:off x="685800" y="2194561"/>
                <a:ext cx="10820400" cy="2358390"/>
              </a:xfrm>
            </p:spPr>
            <p:txBody>
              <a:bodyPr/>
              <a:lstStyle/>
              <a:p>
                <a:r>
                  <a:rPr lang="en-GB" dirty="0">
                    <a:solidFill>
                      <a:schemeClr val="bg1">
                        <a:lumMod val="50000"/>
                        <a:lumOff val="50000"/>
                      </a:schemeClr>
                    </a:solidFill>
                  </a:rPr>
                  <a:t>Very simple example</a:t>
                </a:r>
              </a:p>
              <a:p>
                <a:pPr marL="971550" lvl="1" indent="-514350">
                  <a:buFont typeface="+mj-lt"/>
                  <a:buAutoNum type="romanUcPeriod"/>
                </a:pPr>
                <a:r>
                  <a:rPr lang="en-GB" dirty="0">
                    <a:solidFill>
                      <a:schemeClr val="bg1">
                        <a:lumMod val="50000"/>
                        <a:lumOff val="50000"/>
                      </a:schemeClr>
                    </a:solidFill>
                  </a:rPr>
                  <a:t>1 dimensional problem</a:t>
                </a:r>
              </a:p>
              <a:p>
                <a:pPr marL="971550" lvl="1" indent="-514350">
                  <a:buFont typeface="+mj-lt"/>
                  <a:buAutoNum type="romanUcPeriod"/>
                </a:pPr>
                <a:r>
                  <a:rPr lang="en-GB" dirty="0">
                    <a:solidFill>
                      <a:schemeClr val="bg1">
                        <a:lumMod val="50000"/>
                        <a:lumOff val="50000"/>
                      </a:schemeClr>
                    </a:solidFill>
                  </a:rPr>
                  <a:t> </a:t>
                </a:r>
                <a14:m>
                  <m:oMath xmlns:m="http://schemas.openxmlformats.org/officeDocument/2006/math">
                    <m:r>
                      <a:rPr lang="it-IT" b="0" i="1" smtClean="0">
                        <a:solidFill>
                          <a:schemeClr val="bg1">
                            <a:lumMod val="50000"/>
                            <a:lumOff val="50000"/>
                          </a:schemeClr>
                        </a:solidFill>
                        <a:latin typeface="Cambria Math" panose="02040503050406030204" pitchFamily="18" charset="0"/>
                      </a:rPr>
                      <m:t>𝑓</m:t>
                    </m:r>
                    <m:r>
                      <a:rPr lang="it-IT" b="0" i="1" smtClean="0">
                        <a:solidFill>
                          <a:schemeClr val="bg1">
                            <a:lumMod val="50000"/>
                            <a:lumOff val="50000"/>
                          </a:schemeClr>
                        </a:solidFill>
                        <a:latin typeface="Cambria Math" panose="02040503050406030204" pitchFamily="18" charset="0"/>
                      </a:rPr>
                      <m:t>(</m:t>
                    </m:r>
                    <m:r>
                      <a:rPr lang="it-IT" b="0" i="1" smtClean="0">
                        <a:solidFill>
                          <a:schemeClr val="bg1">
                            <a:lumMod val="50000"/>
                            <a:lumOff val="50000"/>
                          </a:schemeClr>
                        </a:solidFill>
                        <a:latin typeface="Cambria Math" panose="02040503050406030204" pitchFamily="18" charset="0"/>
                      </a:rPr>
                      <m:t>𝑥</m:t>
                    </m:r>
                    <m:r>
                      <a:rPr lang="it-IT" b="0" i="1" smtClean="0">
                        <a:solidFill>
                          <a:schemeClr val="bg1">
                            <a:lumMod val="50000"/>
                            <a:lumOff val="50000"/>
                          </a:schemeClr>
                        </a:solidFill>
                        <a:latin typeface="Cambria Math" panose="02040503050406030204" pitchFamily="18" charset="0"/>
                      </a:rPr>
                      <m:t>)</m:t>
                    </m:r>
                  </m:oMath>
                </a14:m>
                <a:r>
                  <a:rPr lang="en-GB" dirty="0">
                    <a:solidFill>
                      <a:schemeClr val="bg1">
                        <a:lumMod val="50000"/>
                        <a:lumOff val="50000"/>
                      </a:schemeClr>
                    </a:solidFill>
                  </a:rPr>
                  <a:t> is a convex function</a:t>
                </a:r>
              </a:p>
              <a:p>
                <a:pPr marL="971550" lvl="1" indent="-514350">
                  <a:buFont typeface="+mj-lt"/>
                  <a:buAutoNum type="romanUcPeriod"/>
                </a:pPr>
                <a:r>
                  <a:rPr lang="it-IT" dirty="0">
                    <a:solidFill>
                      <a:schemeClr val="bg1">
                        <a:lumMod val="50000"/>
                        <a:lumOff val="50000"/>
                      </a:schemeClr>
                    </a:solidFill>
                  </a:rPr>
                  <a:t> </a:t>
                </a:r>
                <a14:m>
                  <m:oMath xmlns:m="http://schemas.openxmlformats.org/officeDocument/2006/math">
                    <m:r>
                      <a:rPr lang="it-IT" i="1">
                        <a:solidFill>
                          <a:schemeClr val="bg1">
                            <a:lumMod val="50000"/>
                            <a:lumOff val="50000"/>
                          </a:schemeClr>
                        </a:solidFill>
                        <a:latin typeface="Cambria Math" panose="02040503050406030204" pitchFamily="18" charset="0"/>
                      </a:rPr>
                      <m:t>𝑓</m:t>
                    </m:r>
                    <m:r>
                      <a:rPr lang="it-IT" i="1">
                        <a:solidFill>
                          <a:schemeClr val="bg1">
                            <a:lumMod val="50000"/>
                            <a:lumOff val="50000"/>
                          </a:schemeClr>
                        </a:solidFill>
                        <a:latin typeface="Cambria Math" panose="02040503050406030204" pitchFamily="18" charset="0"/>
                      </a:rPr>
                      <m:t>(</m:t>
                    </m:r>
                    <m:r>
                      <a:rPr lang="it-IT" i="1">
                        <a:solidFill>
                          <a:schemeClr val="bg1">
                            <a:lumMod val="50000"/>
                            <a:lumOff val="50000"/>
                          </a:schemeClr>
                        </a:solidFill>
                        <a:latin typeface="Cambria Math" panose="02040503050406030204" pitchFamily="18" charset="0"/>
                      </a:rPr>
                      <m:t>𝑥</m:t>
                    </m:r>
                    <m:r>
                      <a:rPr lang="it-IT" i="1">
                        <a:solidFill>
                          <a:schemeClr val="bg1">
                            <a:lumMod val="50000"/>
                            <a:lumOff val="50000"/>
                          </a:schemeClr>
                        </a:solidFill>
                        <a:latin typeface="Cambria Math" panose="02040503050406030204" pitchFamily="18" charset="0"/>
                      </a:rPr>
                      <m:t>)</m:t>
                    </m:r>
                  </m:oMath>
                </a14:m>
                <a:r>
                  <a:rPr lang="en-GB" dirty="0">
                    <a:solidFill>
                      <a:schemeClr val="bg1">
                        <a:lumMod val="50000"/>
                        <a:lumOff val="50000"/>
                      </a:schemeClr>
                    </a:solidFill>
                  </a:rPr>
                  <a:t> is continuous and differentiable in </a:t>
                </a:r>
                <a14:m>
                  <m:oMath xmlns:m="http://schemas.openxmlformats.org/officeDocument/2006/math">
                    <m:sSup>
                      <m:sSupPr>
                        <m:ctrlPr>
                          <a:rPr lang="en-GB" i="1" smtClean="0">
                            <a:solidFill>
                              <a:schemeClr val="bg1">
                                <a:lumMod val="50000"/>
                                <a:lumOff val="50000"/>
                              </a:schemeClr>
                            </a:solidFill>
                            <a:latin typeface="Cambria Math" panose="02040503050406030204" pitchFamily="18" charset="0"/>
                          </a:rPr>
                        </m:ctrlPr>
                      </m:sSupPr>
                      <m:e>
                        <m:r>
                          <a:rPr lang="it-IT" b="0" i="1" smtClean="0">
                            <a:solidFill>
                              <a:schemeClr val="bg1">
                                <a:lumMod val="50000"/>
                                <a:lumOff val="50000"/>
                              </a:schemeClr>
                            </a:solidFill>
                            <a:latin typeface="Cambria Math" panose="02040503050406030204" pitchFamily="18" charset="0"/>
                            <a:ea typeface="Cambria Math" panose="02040503050406030204" pitchFamily="18" charset="0"/>
                          </a:rPr>
                          <m:t>ℛ</m:t>
                        </m:r>
                      </m:e>
                      <m:sup>
                        <m:r>
                          <a:rPr lang="it-IT" b="0" i="1" smtClean="0">
                            <a:solidFill>
                              <a:schemeClr val="bg1">
                                <a:lumMod val="50000"/>
                                <a:lumOff val="50000"/>
                              </a:schemeClr>
                            </a:solidFill>
                            <a:latin typeface="Cambria Math" panose="02040503050406030204" pitchFamily="18" charset="0"/>
                          </a:rPr>
                          <m:t>+</m:t>
                        </m:r>
                      </m:sup>
                    </m:sSup>
                  </m:oMath>
                </a14:m>
                <a:endParaRPr lang="en-GB" baseline="30000" dirty="0">
                  <a:solidFill>
                    <a:schemeClr val="bg1">
                      <a:lumMod val="50000"/>
                      <a:lumOff val="50000"/>
                    </a:schemeClr>
                  </a:solidFill>
                </a:endParaRPr>
              </a:p>
              <a:p>
                <a:r>
                  <a:rPr lang="en-GB" dirty="0">
                    <a:solidFill>
                      <a:schemeClr val="bg1">
                        <a:lumMod val="50000"/>
                        <a:lumOff val="50000"/>
                      </a:schemeClr>
                    </a:solidFill>
                  </a:rPr>
                  <a:t>The analytical expression of the function is already known</a:t>
                </a:r>
              </a:p>
              <a:p>
                <a:r>
                  <a:rPr lang="en-GB" dirty="0">
                    <a:solidFill>
                      <a:schemeClr val="bg1">
                        <a:lumMod val="50000"/>
                        <a:lumOff val="50000"/>
                      </a:schemeClr>
                    </a:solidFill>
                  </a:rPr>
                  <a:t>Finding the solution doesn’t require numerical computation tools</a:t>
                </a:r>
              </a:p>
            </p:txBody>
          </p:sp>
        </mc:Choice>
        <mc:Fallback xmlns="">
          <p:sp>
            <p:nvSpPr>
              <p:cNvPr id="3" name="Segnaposto contenuto 2">
                <a:extLst>
                  <a:ext uri="{FF2B5EF4-FFF2-40B4-BE49-F238E27FC236}">
                    <a16:creationId xmlns:a16="http://schemas.microsoft.com/office/drawing/2014/main" id="{740148EC-7BF4-A745-B907-F4DD300EBF5B}"/>
                  </a:ext>
                </a:extLst>
              </p:cNvPr>
              <p:cNvSpPr>
                <a:spLocks noGrp="1" noRot="1" noChangeAspect="1" noMove="1" noResize="1" noEditPoints="1" noAdjustHandles="1" noChangeArrowheads="1" noChangeShapeType="1" noTextEdit="1"/>
              </p:cNvSpPr>
              <p:nvPr>
                <p:ph idx="1"/>
              </p:nvPr>
            </p:nvSpPr>
            <p:spPr>
              <a:xfrm>
                <a:off x="685800" y="2194561"/>
                <a:ext cx="10820400" cy="2358390"/>
              </a:xfrm>
              <a:blipFill>
                <a:blip r:embed="rId2"/>
                <a:stretch>
                  <a:fillRect l="-676" t="-3359" b="-1034"/>
                </a:stretch>
              </a:blipFill>
            </p:spPr>
            <p:txBody>
              <a:bodyPr/>
              <a:lstStyle/>
              <a:p>
                <a:r>
                  <a:rPr lang="en-GB">
                    <a:noFill/>
                  </a:rPr>
                  <a:t> </a:t>
                </a:r>
              </a:p>
            </p:txBody>
          </p:sp>
        </mc:Fallback>
      </mc:AlternateContent>
    </p:spTree>
    <p:extLst>
      <p:ext uri="{BB962C8B-B14F-4D97-AF65-F5344CB8AC3E}">
        <p14:creationId xmlns:p14="http://schemas.microsoft.com/office/powerpoint/2010/main" val="66069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tx1"/>
                                      </p:to>
                                    </p:animClr>
                                  </p:childTnLst>
                                </p:cTn>
                              </p:par>
                              <p:par>
                                <p:cTn id="7" presetID="3" presetClass="emph" presetSubtype="2" fill="hold" grpId="0"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tx1"/>
                                      </p:to>
                                    </p:animClr>
                                  </p:childTnLst>
                                </p:cTn>
                              </p:par>
                              <p:par>
                                <p:cTn id="9" presetID="3" presetClass="emph" presetSubtype="2" fill="hold" grpId="0"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tx1"/>
                                      </p:to>
                                    </p:animClr>
                                  </p:childTnLst>
                                </p:cTn>
                              </p:par>
                              <p:par>
                                <p:cTn id="11" presetID="3" presetClass="emph" presetSubtype="2" fill="hold" grpId="0" nodeType="withEffect">
                                  <p:stCondLst>
                                    <p:cond delay="0"/>
                                  </p:stCondLst>
                                  <p:childTnLst>
                                    <p:animClr clrSpc="rgb" dir="cw">
                                      <p:cBhvr override="childStyle">
                                        <p:cTn id="12" dur="500" fill="hold"/>
                                        <p:tgtEl>
                                          <p:spTgt spid="3">
                                            <p:txEl>
                                              <p:pRg st="3" end="3"/>
                                            </p:txEl>
                                          </p:spTgt>
                                        </p:tgtEl>
                                        <p:attrNameLst>
                                          <p:attrName>style.color</p:attrName>
                                        </p:attrNameLst>
                                      </p:cBhvr>
                                      <p:to>
                                        <a:schemeClr val="tx1"/>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500" fill="hold"/>
                                        <p:tgtEl>
                                          <p:spTgt spid="3">
                                            <p:txEl>
                                              <p:pRg st="4" end="4"/>
                                            </p:txEl>
                                          </p:spTgt>
                                        </p:tgtEl>
                                        <p:attrNameLst>
                                          <p:attrName>style.color</p:attrName>
                                        </p:attrNameLst>
                                      </p:cBhvr>
                                      <p:to>
                                        <a:schemeClr val="tx1"/>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grpId="0" nodeType="clickEffect">
                                  <p:stCondLst>
                                    <p:cond delay="0"/>
                                  </p:stCondLst>
                                  <p:childTnLst>
                                    <p:animClr clrSpc="rgb" dir="cw">
                                      <p:cBhvr override="childStyle">
                                        <p:cTn id="20" dur="500" fill="hold"/>
                                        <p:tgtEl>
                                          <p:spTgt spid="3">
                                            <p:txEl>
                                              <p:pRg st="5" end="5"/>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3B2FA6F9-C687-654B-9580-580EC0D821EE}"/>
              </a:ext>
            </a:extLst>
          </p:cNvPr>
          <p:cNvSpPr>
            <a:spLocks noGrp="1"/>
          </p:cNvSpPr>
          <p:nvPr>
            <p:ph type="title"/>
          </p:nvPr>
        </p:nvSpPr>
        <p:spPr/>
        <p:txBody>
          <a:bodyPr/>
          <a:lstStyle/>
          <a:p>
            <a:r>
              <a:rPr lang="en-GB" dirty="0"/>
              <a:t>Two kind of problems</a:t>
            </a:r>
          </a:p>
        </p:txBody>
      </p:sp>
      <p:sp>
        <p:nvSpPr>
          <p:cNvPr id="3" name="Segnaposto testo 2">
            <a:extLst>
              <a:ext uri="{FF2B5EF4-FFF2-40B4-BE49-F238E27FC236}">
                <a16:creationId xmlns:a16="http://schemas.microsoft.com/office/drawing/2014/main" xmlns="" id="{CC9CE829-22F4-0744-99E1-0172887B1B31}"/>
              </a:ext>
            </a:extLst>
          </p:cNvPr>
          <p:cNvSpPr>
            <a:spLocks noGrp="1"/>
          </p:cNvSpPr>
          <p:nvPr>
            <p:ph type="body" idx="1"/>
          </p:nvPr>
        </p:nvSpPr>
        <p:spPr>
          <a:xfrm>
            <a:off x="914409" y="2183802"/>
            <a:ext cx="5079991" cy="466633"/>
          </a:xfrm>
        </p:spPr>
        <p:txBody>
          <a:bodyPr>
            <a:normAutofit/>
          </a:bodyPr>
          <a:lstStyle/>
          <a:p>
            <a:r>
              <a:rPr lang="en-GB" sz="2400" i="1" u="sng" dirty="0"/>
              <a:t>Convex Optimization</a:t>
            </a:r>
          </a:p>
        </p:txBody>
      </p:sp>
      <p:sp>
        <p:nvSpPr>
          <p:cNvPr id="4" name="Segnaposto contenuto 3">
            <a:extLst>
              <a:ext uri="{FF2B5EF4-FFF2-40B4-BE49-F238E27FC236}">
                <a16:creationId xmlns:a16="http://schemas.microsoft.com/office/drawing/2014/main" xmlns="" id="{FB7D57F1-A53F-3A41-B767-8F7143C68ED2}"/>
              </a:ext>
            </a:extLst>
          </p:cNvPr>
          <p:cNvSpPr>
            <a:spLocks noGrp="1"/>
          </p:cNvSpPr>
          <p:nvPr>
            <p:ph sz="half" idx="2"/>
          </p:nvPr>
        </p:nvSpPr>
        <p:spPr>
          <a:xfrm>
            <a:off x="682625" y="2727409"/>
            <a:ext cx="5311775" cy="1252722"/>
          </a:xfrm>
        </p:spPr>
        <p:txBody>
          <a:bodyPr>
            <a:normAutofit/>
          </a:bodyPr>
          <a:lstStyle/>
          <a:p>
            <a:r>
              <a:rPr lang="en-GB" sz="2000" dirty="0"/>
              <a:t>Exists only one minimum</a:t>
            </a:r>
          </a:p>
          <a:p>
            <a:r>
              <a:rPr lang="en-GB" sz="2000" dirty="0"/>
              <a:t>It is always possible to reach the global minimum</a:t>
            </a:r>
          </a:p>
        </p:txBody>
      </p:sp>
      <p:sp>
        <p:nvSpPr>
          <p:cNvPr id="5" name="Segnaposto testo 4">
            <a:extLst>
              <a:ext uri="{FF2B5EF4-FFF2-40B4-BE49-F238E27FC236}">
                <a16:creationId xmlns:a16="http://schemas.microsoft.com/office/drawing/2014/main" xmlns="" id="{B2EC18CD-3620-1D4D-AE8A-AFFCF2077EB1}"/>
              </a:ext>
            </a:extLst>
          </p:cNvPr>
          <p:cNvSpPr>
            <a:spLocks noGrp="1"/>
          </p:cNvSpPr>
          <p:nvPr>
            <p:ph type="body" sz="quarter" idx="3"/>
          </p:nvPr>
        </p:nvSpPr>
        <p:spPr>
          <a:xfrm>
            <a:off x="914409" y="4094176"/>
            <a:ext cx="5105400" cy="466633"/>
          </a:xfrm>
        </p:spPr>
        <p:txBody>
          <a:bodyPr>
            <a:normAutofit/>
          </a:bodyPr>
          <a:lstStyle/>
          <a:p>
            <a:r>
              <a:rPr lang="en-GB" sz="2400" i="1" u="sng" dirty="0"/>
              <a:t>Unconvex Optimization</a:t>
            </a:r>
          </a:p>
        </p:txBody>
      </p:sp>
      <p:sp>
        <p:nvSpPr>
          <p:cNvPr id="6" name="Segnaposto contenuto 5">
            <a:extLst>
              <a:ext uri="{FF2B5EF4-FFF2-40B4-BE49-F238E27FC236}">
                <a16:creationId xmlns:a16="http://schemas.microsoft.com/office/drawing/2014/main" xmlns="" id="{572667CC-22FD-4C41-B2D4-167EE6CA0CDF}"/>
              </a:ext>
            </a:extLst>
          </p:cNvPr>
          <p:cNvSpPr>
            <a:spLocks noGrp="1"/>
          </p:cNvSpPr>
          <p:nvPr>
            <p:ph sz="quarter" idx="4"/>
          </p:nvPr>
        </p:nvSpPr>
        <p:spPr>
          <a:xfrm>
            <a:off x="685809" y="4637783"/>
            <a:ext cx="5334000" cy="2017585"/>
          </a:xfrm>
        </p:spPr>
        <p:txBody>
          <a:bodyPr>
            <a:normAutofit/>
          </a:bodyPr>
          <a:lstStyle/>
          <a:p>
            <a:r>
              <a:rPr lang="en-GB" sz="2000" dirty="0"/>
              <a:t>Potentially many local minima</a:t>
            </a:r>
          </a:p>
          <a:p>
            <a:r>
              <a:rPr lang="en-GB" sz="2000" dirty="0"/>
              <a:t>Saddle points and very flat regions</a:t>
            </a:r>
          </a:p>
          <a:p>
            <a:r>
              <a:rPr lang="en-GB" sz="2000" dirty="0"/>
              <a:t>Convex methods like </a:t>
            </a:r>
            <a:r>
              <a:rPr lang="en-GB" sz="2000" i="1" dirty="0"/>
              <a:t>Gradient Descent</a:t>
            </a:r>
            <a:r>
              <a:rPr lang="en-GB" sz="2000" dirty="0"/>
              <a:t> brings you to the nearest minimum</a:t>
            </a:r>
          </a:p>
          <a:p>
            <a:r>
              <a:rPr lang="en-GB" sz="2000" dirty="0"/>
              <a:t>NP-hard problem</a:t>
            </a:r>
          </a:p>
        </p:txBody>
      </p:sp>
      <p:pic>
        <p:nvPicPr>
          <p:cNvPr id="11" name="Segnaposto contenuto 7">
            <a:extLst>
              <a:ext uri="{FF2B5EF4-FFF2-40B4-BE49-F238E27FC236}">
                <a16:creationId xmlns:a16="http://schemas.microsoft.com/office/drawing/2014/main" xmlns="" id="{D722AD5A-C8D1-8D43-9217-95C883DD16D2}"/>
              </a:ext>
            </a:extLst>
          </p:cNvPr>
          <p:cNvPicPr>
            <a:picLocks noChangeAspect="1"/>
          </p:cNvPicPr>
          <p:nvPr/>
        </p:nvPicPr>
        <p:blipFill>
          <a:blip r:embed="rId2"/>
          <a:stretch>
            <a:fillRect/>
          </a:stretch>
        </p:blipFill>
        <p:spPr>
          <a:xfrm>
            <a:off x="6080897" y="2043227"/>
            <a:ext cx="4849091" cy="2485159"/>
          </a:xfrm>
          <a:prstGeom prst="rect">
            <a:avLst/>
          </a:prstGeom>
        </p:spPr>
      </p:pic>
      <p:pic>
        <p:nvPicPr>
          <p:cNvPr id="13" name="Segnaposto contenuto 7">
            <a:extLst>
              <a:ext uri="{FF2B5EF4-FFF2-40B4-BE49-F238E27FC236}">
                <a16:creationId xmlns:a16="http://schemas.microsoft.com/office/drawing/2014/main" xmlns="" id="{33017B21-8DB6-2D45-88DF-CB175AF67051}"/>
              </a:ext>
            </a:extLst>
          </p:cNvPr>
          <p:cNvPicPr>
            <a:picLocks noChangeAspect="1"/>
          </p:cNvPicPr>
          <p:nvPr/>
        </p:nvPicPr>
        <p:blipFill>
          <a:blip r:embed="rId3"/>
          <a:stretch>
            <a:fillRect/>
          </a:stretch>
        </p:blipFill>
        <p:spPr>
          <a:xfrm>
            <a:off x="6106306" y="4372841"/>
            <a:ext cx="4849090" cy="2485159"/>
          </a:xfrm>
          <a:prstGeom prst="rect">
            <a:avLst/>
          </a:prstGeom>
        </p:spPr>
      </p:pic>
    </p:spTree>
    <p:extLst>
      <p:ext uri="{BB962C8B-B14F-4D97-AF65-F5344CB8AC3E}">
        <p14:creationId xmlns:p14="http://schemas.microsoft.com/office/powerpoint/2010/main" val="3117318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63447663-EF56-BC42-B823-A7CBC3AA30D2}"/>
              </a:ext>
            </a:extLst>
          </p:cNvPr>
          <p:cNvSpPr>
            <a:spLocks noGrp="1"/>
          </p:cNvSpPr>
          <p:nvPr>
            <p:ph type="title"/>
          </p:nvPr>
        </p:nvSpPr>
        <p:spPr/>
        <p:txBody>
          <a:bodyPr/>
          <a:lstStyle/>
          <a:p>
            <a:r>
              <a:rPr lang="en-GB" dirty="0"/>
              <a:t>NUMERICAL MINIMIZATION</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xmlns="" id="{9C1F1931-19E0-7142-BFAE-0B5F435E86FD}"/>
                  </a:ext>
                </a:extLst>
              </p:cNvPr>
              <p:cNvSpPr>
                <a:spLocks noGrp="1"/>
              </p:cNvSpPr>
              <p:nvPr>
                <p:ph idx="1"/>
              </p:nvPr>
            </p:nvSpPr>
            <p:spPr>
              <a:xfrm>
                <a:off x="685800" y="2194560"/>
                <a:ext cx="10820400" cy="2950877"/>
              </a:xfrm>
            </p:spPr>
            <p:txBody>
              <a:bodyPr>
                <a:normAutofit/>
              </a:bodyPr>
              <a:lstStyle/>
              <a:p>
                <a:pPr marL="0" indent="0">
                  <a:buNone/>
                </a:pPr>
                <a:r>
                  <a:rPr lang="en-GB" dirty="0"/>
                  <a:t>PROBLEM: </a:t>
                </a:r>
                <a:r>
                  <a:rPr lang="en-GB" u="sng" dirty="0"/>
                  <a:t>it is not always possible to find an analytical solution</a:t>
                </a:r>
              </a:p>
              <a:p>
                <a:pPr marL="0" indent="0">
                  <a:buNone/>
                </a:pPr>
                <a:endParaRPr lang="en-GB" u="sng" dirty="0"/>
              </a:p>
              <a:p>
                <a:pPr marL="0" indent="0">
                  <a:buNone/>
                </a:pPr>
                <a:r>
                  <a:rPr lang="en-GB" dirty="0"/>
                  <a:t>Why?</a:t>
                </a:r>
              </a:p>
              <a:p>
                <a:r>
                  <a:rPr lang="en-GB" dirty="0">
                    <a:solidFill>
                      <a:schemeClr val="bg1">
                        <a:lumMod val="50000"/>
                        <a:lumOff val="50000"/>
                      </a:schemeClr>
                    </a:solidFill>
                  </a:rPr>
                  <a:t>It is not possible to solve </a:t>
                </a:r>
                <a14:m>
                  <m:oMath xmlns:m="http://schemas.openxmlformats.org/officeDocument/2006/math">
                    <m:sSup>
                      <m:sSupPr>
                        <m:ctrlPr>
                          <a:rPr lang="en-GB" i="1" smtClean="0">
                            <a:solidFill>
                              <a:schemeClr val="bg1">
                                <a:lumMod val="50000"/>
                                <a:lumOff val="50000"/>
                              </a:schemeClr>
                            </a:solidFill>
                            <a:latin typeface="Cambria Math" panose="02040503050406030204" pitchFamily="18" charset="0"/>
                          </a:rPr>
                        </m:ctrlPr>
                      </m:sSupPr>
                      <m:e>
                        <m:r>
                          <a:rPr lang="en-GB" b="0" i="1" smtClean="0">
                            <a:solidFill>
                              <a:schemeClr val="bg1">
                                <a:lumMod val="50000"/>
                                <a:lumOff val="50000"/>
                              </a:schemeClr>
                            </a:solidFill>
                            <a:latin typeface="Cambria Math" panose="02040503050406030204" pitchFamily="18" charset="0"/>
                          </a:rPr>
                          <m:t>𝑓</m:t>
                        </m:r>
                      </m:e>
                      <m:sup>
                        <m:r>
                          <a:rPr lang="en-GB" b="0" i="1" smtClean="0">
                            <a:solidFill>
                              <a:schemeClr val="bg1">
                                <a:lumMod val="50000"/>
                                <a:lumOff val="50000"/>
                              </a:schemeClr>
                            </a:solidFill>
                            <a:latin typeface="Cambria Math" panose="02040503050406030204" pitchFamily="18" charset="0"/>
                          </a:rPr>
                          <m:t>′</m:t>
                        </m:r>
                      </m:sup>
                    </m:sSup>
                    <m:d>
                      <m:dPr>
                        <m:ctrlPr>
                          <a:rPr lang="en-GB" b="0" i="1" smtClean="0">
                            <a:solidFill>
                              <a:schemeClr val="bg1">
                                <a:lumMod val="50000"/>
                                <a:lumOff val="50000"/>
                              </a:schemeClr>
                            </a:solidFill>
                            <a:latin typeface="Cambria Math" panose="02040503050406030204" pitchFamily="18" charset="0"/>
                          </a:rPr>
                        </m:ctrlPr>
                      </m:dPr>
                      <m:e>
                        <m:r>
                          <a:rPr lang="en-GB" b="0" i="1" smtClean="0">
                            <a:solidFill>
                              <a:schemeClr val="bg1">
                                <a:lumMod val="50000"/>
                                <a:lumOff val="50000"/>
                              </a:schemeClr>
                            </a:solidFill>
                            <a:latin typeface="Cambria Math" panose="02040503050406030204" pitchFamily="18" charset="0"/>
                          </a:rPr>
                          <m:t>𝑥</m:t>
                        </m:r>
                      </m:e>
                    </m:d>
                    <m:r>
                      <a:rPr lang="en-GB" b="0" i="1" smtClean="0">
                        <a:solidFill>
                          <a:schemeClr val="bg1">
                            <a:lumMod val="50000"/>
                            <a:lumOff val="50000"/>
                          </a:schemeClr>
                        </a:solidFill>
                        <a:latin typeface="Cambria Math" panose="02040503050406030204" pitchFamily="18" charset="0"/>
                      </a:rPr>
                      <m:t>=0</m:t>
                    </m:r>
                  </m:oMath>
                </a14:m>
                <a:r>
                  <a:rPr lang="en-GB" dirty="0">
                    <a:solidFill>
                      <a:schemeClr val="bg1">
                        <a:lumMod val="50000"/>
                        <a:lumOff val="50000"/>
                      </a:schemeClr>
                    </a:solidFill>
                  </a:rPr>
                  <a:t> analytically.</a:t>
                </a:r>
              </a:p>
              <a:p>
                <a:r>
                  <a:rPr lang="en-GB" dirty="0">
                    <a:solidFill>
                      <a:schemeClr val="bg1">
                        <a:lumMod val="50000"/>
                        <a:lumOff val="50000"/>
                      </a:schemeClr>
                    </a:solidFill>
                  </a:rPr>
                  <a:t>More generally, for a multidimensional </a:t>
                </a:r>
                <a14:m>
                  <m:oMath xmlns:m="http://schemas.openxmlformats.org/officeDocument/2006/math">
                    <m:acc>
                      <m:accPr>
                        <m:chr m:val="⃗"/>
                        <m:ctrlPr>
                          <a:rPr lang="en-GB" i="1" smtClean="0">
                            <a:solidFill>
                              <a:schemeClr val="bg1">
                                <a:lumMod val="50000"/>
                                <a:lumOff val="50000"/>
                              </a:schemeClr>
                            </a:solidFill>
                            <a:latin typeface="Cambria Math" panose="02040503050406030204" pitchFamily="18" charset="0"/>
                          </a:rPr>
                        </m:ctrlPr>
                      </m:accPr>
                      <m:e>
                        <m:r>
                          <a:rPr lang="en-GB" b="0" i="1" smtClean="0">
                            <a:solidFill>
                              <a:schemeClr val="bg1">
                                <a:lumMod val="50000"/>
                                <a:lumOff val="50000"/>
                              </a:schemeClr>
                            </a:solidFill>
                            <a:latin typeface="Cambria Math" panose="02040503050406030204" pitchFamily="18" charset="0"/>
                          </a:rPr>
                          <m:t>𝑥</m:t>
                        </m:r>
                      </m:e>
                    </m:acc>
                  </m:oMath>
                </a14:m>
                <a:r>
                  <a:rPr lang="en-GB" dirty="0">
                    <a:solidFill>
                      <a:schemeClr val="bg1">
                        <a:lumMod val="50000"/>
                        <a:lumOff val="50000"/>
                      </a:schemeClr>
                    </a:solidFill>
                  </a:rPr>
                  <a:t>, a solution to the system </a:t>
                </a:r>
                <a14:m>
                  <m:oMath xmlns:m="http://schemas.openxmlformats.org/officeDocument/2006/math">
                    <m:r>
                      <a:rPr lang="en-GB" i="1" smtClean="0">
                        <a:solidFill>
                          <a:schemeClr val="bg1">
                            <a:lumMod val="50000"/>
                            <a:lumOff val="50000"/>
                          </a:schemeClr>
                        </a:solidFill>
                        <a:latin typeface="Cambria Math" panose="02040503050406030204" pitchFamily="18" charset="0"/>
                        <a:ea typeface="Cambria Math" panose="02040503050406030204" pitchFamily="18" charset="0"/>
                      </a:rPr>
                      <m:t>∇</m:t>
                    </m:r>
                    <m:r>
                      <a:rPr lang="en-GB" b="0" i="1" smtClean="0">
                        <a:solidFill>
                          <a:schemeClr val="bg1">
                            <a:lumMod val="50000"/>
                            <a:lumOff val="50000"/>
                          </a:schemeClr>
                        </a:solidFill>
                        <a:latin typeface="Cambria Math" panose="02040503050406030204" pitchFamily="18" charset="0"/>
                        <a:ea typeface="Cambria Math" panose="02040503050406030204" pitchFamily="18" charset="0"/>
                      </a:rPr>
                      <m:t>𝑓</m:t>
                    </m:r>
                    <m:d>
                      <m:dPr>
                        <m:ctrlPr>
                          <a:rPr lang="en-GB" b="0" i="1" smtClean="0">
                            <a:solidFill>
                              <a:schemeClr val="bg1">
                                <a:lumMod val="50000"/>
                                <a:lumOff val="50000"/>
                              </a:schemeClr>
                            </a:solidFill>
                            <a:latin typeface="Cambria Math" panose="02040503050406030204" pitchFamily="18" charset="0"/>
                            <a:ea typeface="Cambria Math" panose="02040503050406030204" pitchFamily="18" charset="0"/>
                          </a:rPr>
                        </m:ctrlPr>
                      </m:dPr>
                      <m:e>
                        <m:acc>
                          <m:accPr>
                            <m:chr m:val="⃗"/>
                            <m:ctrlPr>
                              <a:rPr lang="en-GB" b="0" i="1" smtClean="0">
                                <a:solidFill>
                                  <a:schemeClr val="bg1">
                                    <a:lumMod val="50000"/>
                                    <a:lumOff val="50000"/>
                                  </a:schemeClr>
                                </a:solidFill>
                                <a:latin typeface="Cambria Math" panose="02040503050406030204" pitchFamily="18" charset="0"/>
                                <a:ea typeface="Cambria Math" panose="02040503050406030204" pitchFamily="18" charset="0"/>
                              </a:rPr>
                            </m:ctrlPr>
                          </m:accPr>
                          <m:e>
                            <m:r>
                              <a:rPr lang="en-GB" b="0" i="1" smtClean="0">
                                <a:solidFill>
                                  <a:schemeClr val="bg1">
                                    <a:lumMod val="50000"/>
                                    <a:lumOff val="50000"/>
                                  </a:schemeClr>
                                </a:solidFill>
                                <a:latin typeface="Cambria Math" panose="02040503050406030204" pitchFamily="18" charset="0"/>
                                <a:ea typeface="Cambria Math" panose="02040503050406030204" pitchFamily="18" charset="0"/>
                              </a:rPr>
                              <m:t>𝑥</m:t>
                            </m:r>
                          </m:e>
                        </m:acc>
                      </m:e>
                    </m:d>
                    <m:r>
                      <a:rPr lang="en-GB" b="0" i="1" smtClean="0">
                        <a:solidFill>
                          <a:schemeClr val="bg1">
                            <a:lumMod val="50000"/>
                            <a:lumOff val="50000"/>
                          </a:schemeClr>
                        </a:solidFill>
                        <a:latin typeface="Cambria Math" panose="02040503050406030204" pitchFamily="18" charset="0"/>
                        <a:ea typeface="Cambria Math" panose="02040503050406030204" pitchFamily="18" charset="0"/>
                      </a:rPr>
                      <m:t>=0</m:t>
                    </m:r>
                  </m:oMath>
                </a14:m>
                <a:r>
                  <a:rPr lang="en-GB" dirty="0">
                    <a:solidFill>
                      <a:schemeClr val="bg1">
                        <a:lumMod val="50000"/>
                        <a:lumOff val="50000"/>
                      </a:schemeClr>
                    </a:solidFill>
                  </a:rPr>
                  <a:t> is not guaranteed to exists.</a:t>
                </a:r>
              </a:p>
              <a:p>
                <a:r>
                  <a:rPr lang="en-GB" u="sng" dirty="0">
                    <a:solidFill>
                      <a:schemeClr val="bg1">
                        <a:lumMod val="50000"/>
                        <a:lumOff val="50000"/>
                      </a:schemeClr>
                    </a:solidFill>
                  </a:rPr>
                  <a:t>The function is not known a-priori.</a:t>
                </a:r>
              </a:p>
            </p:txBody>
          </p:sp>
        </mc:Choice>
        <mc:Fallback xmlns="">
          <p:sp>
            <p:nvSpPr>
              <p:cNvPr id="3" name="Segnaposto contenuto 2">
                <a:extLst>
                  <a:ext uri="{FF2B5EF4-FFF2-40B4-BE49-F238E27FC236}">
                    <a16:creationId xmlns:a16="http://schemas.microsoft.com/office/drawing/2014/main" id="{9C1F1931-19E0-7142-BFAE-0B5F435E86FD}"/>
                  </a:ext>
                </a:extLst>
              </p:cNvPr>
              <p:cNvSpPr>
                <a:spLocks noGrp="1" noRot="1" noChangeAspect="1" noMove="1" noResize="1" noEditPoints="1" noAdjustHandles="1" noChangeArrowheads="1" noChangeShapeType="1" noTextEdit="1"/>
              </p:cNvSpPr>
              <p:nvPr>
                <p:ph idx="1"/>
              </p:nvPr>
            </p:nvSpPr>
            <p:spPr>
              <a:xfrm>
                <a:off x="685800" y="2194560"/>
                <a:ext cx="10820400" cy="2950877"/>
              </a:xfrm>
              <a:blipFill>
                <a:blip r:embed="rId2"/>
                <a:stretch>
                  <a:fillRect l="-732" t="-2686" b="-413"/>
                </a:stretch>
              </a:blipFill>
            </p:spPr>
            <p:txBody>
              <a:bodyPr/>
              <a:lstStyle/>
              <a:p>
                <a:r>
                  <a:rPr lang="en-GB">
                    <a:noFill/>
                  </a:rPr>
                  <a:t> </a:t>
                </a:r>
              </a:p>
            </p:txBody>
          </p:sp>
        </mc:Fallback>
      </mc:AlternateContent>
      <p:sp>
        <p:nvSpPr>
          <p:cNvPr id="4" name="Segnaposto contenuto 2">
            <a:extLst>
              <a:ext uri="{FF2B5EF4-FFF2-40B4-BE49-F238E27FC236}">
                <a16:creationId xmlns:a16="http://schemas.microsoft.com/office/drawing/2014/main" xmlns="" id="{39AA452F-82F8-284D-8B38-C056E526C318}"/>
              </a:ext>
            </a:extLst>
          </p:cNvPr>
          <p:cNvSpPr txBox="1">
            <a:spLocks/>
          </p:cNvSpPr>
          <p:nvPr/>
        </p:nvSpPr>
        <p:spPr>
          <a:xfrm>
            <a:off x="685800" y="5701051"/>
            <a:ext cx="10820400" cy="482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GB" dirty="0"/>
              <a:t>Solution: </a:t>
            </a:r>
            <a:r>
              <a:rPr lang="en-GB" b="1" u="sng" dirty="0"/>
              <a:t>NUMERICAL MINIMIZATION</a:t>
            </a:r>
            <a:endParaRPr lang="en-GB" b="1" u="sng" dirty="0">
              <a:solidFill>
                <a:schemeClr val="bg1">
                  <a:lumMod val="50000"/>
                  <a:lumOff val="50000"/>
                </a:schemeClr>
              </a:solidFill>
            </a:endParaRPr>
          </a:p>
        </p:txBody>
      </p:sp>
    </p:spTree>
    <p:extLst>
      <p:ext uri="{BB962C8B-B14F-4D97-AF65-F5344CB8AC3E}">
        <p14:creationId xmlns:p14="http://schemas.microsoft.com/office/powerpoint/2010/main" val="270227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4" end="4"/>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3">
                                            <p:txEl>
                                              <p:pRg st="5" end="5"/>
                                            </p:txEl>
                                          </p:spTgt>
                                        </p:tgtEl>
                                        <p:attrNameLst>
                                          <p:attrName>style.color</p:attrName>
                                        </p:attrNameLst>
                                      </p:cBhvr>
                                      <p:to>
                                        <a:schemeClr val="tx1"/>
                                      </p:to>
                                    </p:animClr>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8A9F0C75-4367-114F-925A-5EFAAAD173C8}"/>
              </a:ext>
            </a:extLst>
          </p:cNvPr>
          <p:cNvSpPr>
            <a:spLocks noGrp="1"/>
          </p:cNvSpPr>
          <p:nvPr>
            <p:ph type="title"/>
          </p:nvPr>
        </p:nvSpPr>
        <p:spPr/>
        <p:txBody>
          <a:bodyPr/>
          <a:lstStyle/>
          <a:p>
            <a:r>
              <a:rPr lang="en-GB" dirty="0"/>
              <a:t>Numerical minimization</a:t>
            </a:r>
          </a:p>
        </p:txBody>
      </p:sp>
      <p:sp>
        <p:nvSpPr>
          <p:cNvPr id="3" name="Segnaposto contenuto 2">
            <a:extLst>
              <a:ext uri="{FF2B5EF4-FFF2-40B4-BE49-F238E27FC236}">
                <a16:creationId xmlns:a16="http://schemas.microsoft.com/office/drawing/2014/main" xmlns="" id="{FA36CACC-78AA-0B41-841F-B7131C9A8B8E}"/>
              </a:ext>
            </a:extLst>
          </p:cNvPr>
          <p:cNvSpPr>
            <a:spLocks noGrp="1"/>
          </p:cNvSpPr>
          <p:nvPr>
            <p:ph idx="1"/>
          </p:nvPr>
        </p:nvSpPr>
        <p:spPr>
          <a:xfrm>
            <a:off x="685800" y="2194561"/>
            <a:ext cx="3839705" cy="533142"/>
          </a:xfrm>
        </p:spPr>
        <p:txBody>
          <a:bodyPr/>
          <a:lstStyle/>
          <a:p>
            <a:pPr marL="0" indent="0">
              <a:buNone/>
            </a:pPr>
            <a:r>
              <a:rPr lang="en-GB" b="1" u="sng" dirty="0"/>
              <a:t>Gradient Descent Method</a:t>
            </a:r>
          </a:p>
          <a:p>
            <a:endParaRPr lang="en-GB" dirty="0"/>
          </a:p>
        </p:txBody>
      </p:sp>
      <p:pic>
        <p:nvPicPr>
          <p:cNvPr id="4" name="Immagine 3">
            <a:extLst>
              <a:ext uri="{FF2B5EF4-FFF2-40B4-BE49-F238E27FC236}">
                <a16:creationId xmlns:a16="http://schemas.microsoft.com/office/drawing/2014/main" xmlns="" id="{07BDDDC3-3653-2D4C-95D6-B5FF6D59F080}"/>
              </a:ext>
            </a:extLst>
          </p:cNvPr>
          <p:cNvPicPr>
            <a:picLocks noChangeAspect="1"/>
          </p:cNvPicPr>
          <p:nvPr/>
        </p:nvPicPr>
        <p:blipFill>
          <a:blip r:embed="rId3"/>
          <a:stretch>
            <a:fillRect/>
          </a:stretch>
        </p:blipFill>
        <p:spPr>
          <a:xfrm>
            <a:off x="522742" y="2526572"/>
            <a:ext cx="6674304" cy="3659923"/>
          </a:xfrm>
          <a:prstGeom prst="rect">
            <a:avLst/>
          </a:prstGeom>
        </p:spPr>
      </p:pic>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xmlns="" id="{7614FD24-6479-F040-A681-D1A3A7886599}"/>
                  </a:ext>
                </a:extLst>
              </p:cNvPr>
              <p:cNvSpPr txBox="1">
                <a:spLocks/>
              </p:cNvSpPr>
              <p:nvPr/>
            </p:nvSpPr>
            <p:spPr>
              <a:xfrm>
                <a:off x="7175714" y="2323972"/>
                <a:ext cx="4330485" cy="151960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i="1" dirty="0"/>
                  <a:t>Assumptions:</a:t>
                </a:r>
              </a:p>
              <a:p>
                <a:r>
                  <a:rPr lang="en-GB" sz="2000" dirty="0"/>
                  <a:t>Expressions of both function and its derivative not known a priori</a:t>
                </a:r>
              </a:p>
              <a:p>
                <a:r>
                  <a:rPr lang="en-GB" sz="2000" dirty="0"/>
                  <a:t>Initial evaluation of </a:t>
                </a:r>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𝑘𝑚</m:t>
                        </m:r>
                      </m:sub>
                    </m:sSub>
                  </m:oMath>
                </a14:m>
                <a:r>
                  <a:rPr lang="en-GB" sz="2000" dirty="0"/>
                  <a:t> at </a:t>
                </a:r>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panose="02040503050406030204" pitchFamily="18" charset="0"/>
                          </a:rPr>
                          <m:t>𝑣</m:t>
                        </m:r>
                      </m:e>
                      <m:sub>
                        <m:r>
                          <a:rPr lang="en-GB" sz="2000" b="0" i="1" smtClean="0">
                            <a:latin typeface="Cambria Math" panose="02040503050406030204" pitchFamily="18" charset="0"/>
                          </a:rPr>
                          <m:t>0</m:t>
                        </m:r>
                      </m:sub>
                    </m:sSub>
                  </m:oMath>
                </a14:m>
                <a:endParaRPr lang="en-GB" sz="2000" dirty="0"/>
              </a:p>
            </p:txBody>
          </p:sp>
        </mc:Choice>
        <mc:Fallback xmlns="">
          <p:sp>
            <p:nvSpPr>
              <p:cNvPr id="5" name="Segnaposto contenuto 2">
                <a:extLst>
                  <a:ext uri="{FF2B5EF4-FFF2-40B4-BE49-F238E27FC236}">
                    <a16:creationId xmlns:a16="http://schemas.microsoft.com/office/drawing/2014/main" id="{7614FD24-6479-F040-A681-D1A3A7886599}"/>
                  </a:ext>
                </a:extLst>
              </p:cNvPr>
              <p:cNvSpPr txBox="1">
                <a:spLocks noRot="1" noChangeAspect="1" noMove="1" noResize="1" noEditPoints="1" noAdjustHandles="1" noChangeArrowheads="1" noChangeShapeType="1" noTextEdit="1"/>
              </p:cNvSpPr>
              <p:nvPr/>
            </p:nvSpPr>
            <p:spPr>
              <a:xfrm>
                <a:off x="7175714" y="2323972"/>
                <a:ext cx="4330485" cy="1519608"/>
              </a:xfrm>
              <a:prstGeom prst="rect">
                <a:avLst/>
              </a:prstGeom>
              <a:blipFill>
                <a:blip r:embed="rId4"/>
                <a:stretch>
                  <a:fillRect l="-1408" t="-4000"/>
                </a:stretch>
              </a:blipFill>
            </p:spPr>
            <p:txBody>
              <a:bodyPr/>
              <a:lstStyle/>
              <a:p>
                <a:r>
                  <a:rPr lang="en-GB">
                    <a:noFill/>
                  </a:rPr>
                  <a:t> </a:t>
                </a:r>
              </a:p>
            </p:txBody>
          </p:sp>
        </mc:Fallback>
      </mc:AlternateContent>
      <p:grpSp>
        <p:nvGrpSpPr>
          <p:cNvPr id="11" name="Gruppo 10">
            <a:extLst>
              <a:ext uri="{FF2B5EF4-FFF2-40B4-BE49-F238E27FC236}">
                <a16:creationId xmlns:a16="http://schemas.microsoft.com/office/drawing/2014/main" xmlns="" id="{6327B9C2-3EDC-3E49-9E04-96565F828E43}"/>
              </a:ext>
            </a:extLst>
          </p:cNvPr>
          <p:cNvGrpSpPr/>
          <p:nvPr/>
        </p:nvGrpSpPr>
        <p:grpSpPr>
          <a:xfrm>
            <a:off x="5278284" y="4021600"/>
            <a:ext cx="478913" cy="607722"/>
            <a:chOff x="5441343" y="4359891"/>
            <a:chExt cx="478913" cy="607722"/>
          </a:xfrm>
        </p:grpSpPr>
        <p:sp>
          <p:nvSpPr>
            <p:cNvPr id="6" name="Ovale 5">
              <a:extLst>
                <a:ext uri="{FF2B5EF4-FFF2-40B4-BE49-F238E27FC236}">
                  <a16:creationId xmlns:a16="http://schemas.microsoft.com/office/drawing/2014/main" xmlns="" id="{BD11F857-6842-BC43-8A0C-92608BE81726}"/>
                </a:ext>
              </a:extLst>
            </p:cNvPr>
            <p:cNvSpPr/>
            <p:nvPr/>
          </p:nvSpPr>
          <p:spPr>
            <a:xfrm>
              <a:off x="5595895" y="4797803"/>
              <a:ext cx="169810" cy="16981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7" name="Rettangolo 6">
                  <a:extLst>
                    <a:ext uri="{FF2B5EF4-FFF2-40B4-BE49-F238E27FC236}">
                      <a16:creationId xmlns:a16="http://schemas.microsoft.com/office/drawing/2014/main" xmlns="" id="{B415C2D7-B4EC-B643-BB6C-B5611A4F4ADC}"/>
                    </a:ext>
                  </a:extLst>
                </p:cNvPr>
                <p:cNvSpPr/>
                <p:nvPr/>
              </p:nvSpPr>
              <p:spPr>
                <a:xfrm>
                  <a:off x="5441343" y="4359891"/>
                  <a:ext cx="478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0</m:t>
                            </m:r>
                          </m:sub>
                        </m:sSub>
                      </m:oMath>
                    </m:oMathPara>
                  </a14:m>
                  <a:endParaRPr lang="en-GB" dirty="0"/>
                </a:p>
              </p:txBody>
            </p:sp>
          </mc:Choice>
          <mc:Fallback xmlns="">
            <p:sp>
              <p:nvSpPr>
                <p:cNvPr id="7" name="Rettangolo 6">
                  <a:extLst>
                    <a:ext uri="{FF2B5EF4-FFF2-40B4-BE49-F238E27FC236}">
                      <a16:creationId xmlns:a16="http://schemas.microsoft.com/office/drawing/2014/main" id="{B415C2D7-B4EC-B643-BB6C-B5611A4F4ADC}"/>
                    </a:ext>
                  </a:extLst>
                </p:cNvPr>
                <p:cNvSpPr>
                  <a:spLocks noRot="1" noChangeAspect="1" noMove="1" noResize="1" noEditPoints="1" noAdjustHandles="1" noChangeArrowheads="1" noChangeShapeType="1" noTextEdit="1"/>
                </p:cNvSpPr>
                <p:nvPr/>
              </p:nvSpPr>
              <p:spPr>
                <a:xfrm>
                  <a:off x="5441343" y="4359891"/>
                  <a:ext cx="478913" cy="369332"/>
                </a:xfrm>
                <a:prstGeom prst="rect">
                  <a:avLst/>
                </a:prstGeom>
                <a:blipFill>
                  <a:blip r:embed="rId5"/>
                  <a:stretch>
                    <a:fillRect/>
                  </a:stretch>
                </a:blipFill>
              </p:spPr>
              <p:txBody>
                <a:bodyPr/>
                <a:lstStyle/>
                <a:p>
                  <a:r>
                    <a:rPr lang="en-GB">
                      <a:noFill/>
                    </a:rPr>
                    <a:t> </a:t>
                  </a:r>
                </a:p>
              </p:txBody>
            </p:sp>
          </mc:Fallback>
        </mc:AlternateContent>
      </p:grpSp>
      <p:cxnSp>
        <p:nvCxnSpPr>
          <p:cNvPr id="9" name="Connettore 1 8">
            <a:extLst>
              <a:ext uri="{FF2B5EF4-FFF2-40B4-BE49-F238E27FC236}">
                <a16:creationId xmlns:a16="http://schemas.microsoft.com/office/drawing/2014/main" xmlns="" id="{84A324C0-9608-B94F-8996-14663788359B}"/>
              </a:ext>
            </a:extLst>
          </p:cNvPr>
          <p:cNvCxnSpPr>
            <a:cxnSpLocks/>
          </p:cNvCxnSpPr>
          <p:nvPr/>
        </p:nvCxnSpPr>
        <p:spPr>
          <a:xfrm>
            <a:off x="7236120" y="3997400"/>
            <a:ext cx="3907163" cy="343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Segnaposto contenuto 2">
                <a:extLst>
                  <a:ext uri="{FF2B5EF4-FFF2-40B4-BE49-F238E27FC236}">
                    <a16:creationId xmlns:a16="http://schemas.microsoft.com/office/drawing/2014/main" xmlns="" id="{C7CE50AA-6EE0-7040-8270-FBF9108B1BCE}"/>
                  </a:ext>
                </a:extLst>
              </p:cNvPr>
              <p:cNvSpPr txBox="1">
                <a:spLocks/>
              </p:cNvSpPr>
              <p:nvPr/>
            </p:nvSpPr>
            <p:spPr>
              <a:xfrm>
                <a:off x="7086449" y="4666887"/>
                <a:ext cx="4330485" cy="1519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sz="2000" dirty="0">
                    <a:solidFill>
                      <a:schemeClr val="bg1">
                        <a:lumMod val="50000"/>
                        <a:lumOff val="50000"/>
                      </a:schemeClr>
                    </a:solidFill>
                  </a:rPr>
                  <a:t>Evaluate </a:t>
                </a:r>
                <a14:m>
                  <m:oMath xmlns:m="http://schemas.openxmlformats.org/officeDocument/2006/math">
                    <m:f>
                      <m:fPr>
                        <m:type m:val="lin"/>
                        <m:ctrlPr>
                          <a:rPr lang="en-GB" sz="2000" i="1" smtClean="0">
                            <a:solidFill>
                              <a:schemeClr val="bg1">
                                <a:lumMod val="50000"/>
                                <a:lumOff val="50000"/>
                              </a:schemeClr>
                            </a:solidFill>
                            <a:latin typeface="Cambria Math" panose="02040503050406030204" pitchFamily="18" charset="0"/>
                          </a:rPr>
                        </m:ctrlPr>
                      </m:fPr>
                      <m:num>
                        <m:r>
                          <a:rPr lang="en-GB" sz="2000" i="1" smtClean="0">
                            <a:solidFill>
                              <a:schemeClr val="bg1">
                                <a:lumMod val="50000"/>
                                <a:lumOff val="50000"/>
                              </a:schemeClr>
                            </a:solidFill>
                            <a:latin typeface="Cambria Math" panose="02040503050406030204" pitchFamily="18" charset="0"/>
                            <a:ea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𝐶</m:t>
                            </m:r>
                          </m:e>
                          <m:sub>
                            <m:r>
                              <a:rPr lang="en-GB" sz="2000" i="1">
                                <a:solidFill>
                                  <a:schemeClr val="bg1">
                                    <a:lumMod val="50000"/>
                                    <a:lumOff val="50000"/>
                                  </a:schemeClr>
                                </a:solidFill>
                                <a:latin typeface="Cambria Math" panose="02040503050406030204" pitchFamily="18" charset="0"/>
                              </a:rPr>
                              <m:t>𝑘𝑚</m:t>
                            </m:r>
                          </m:sub>
                        </m:sSub>
                      </m:num>
                      <m:den>
                        <m:r>
                          <a:rPr lang="en-GB" sz="2000" i="1" smtClean="0">
                            <a:solidFill>
                              <a:schemeClr val="bg1">
                                <a:lumMod val="50000"/>
                                <a:lumOff val="50000"/>
                              </a:schemeClr>
                            </a:solidFill>
                            <a:latin typeface="Cambria Math" panose="02040503050406030204" pitchFamily="18" charset="0"/>
                            <a:ea typeface="Cambria Math" panose="02040503050406030204" pitchFamily="18" charset="0"/>
                          </a:rPr>
                          <m:t>𝜕</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𝑣</m:t>
                        </m:r>
                      </m:den>
                    </m:f>
                  </m:oMath>
                </a14:m>
                <a:r>
                  <a:rPr lang="en-GB" sz="2000" dirty="0">
                    <a:solidFill>
                      <a:schemeClr val="bg1">
                        <a:lumMod val="50000"/>
                        <a:lumOff val="50000"/>
                      </a:schemeClr>
                    </a:solidFill>
                  </a:rPr>
                  <a:t> at </a:t>
                </a:r>
                <a14:m>
                  <m:oMath xmlns:m="http://schemas.openxmlformats.org/officeDocument/2006/math">
                    <m:sSub>
                      <m:sSubPr>
                        <m:ctrlPr>
                          <a:rPr lang="en-GB" sz="2000" i="1" smtClean="0">
                            <a:solidFill>
                              <a:schemeClr val="bg1">
                                <a:lumMod val="50000"/>
                                <a:lumOff val="50000"/>
                              </a:schemeClr>
                            </a:solidFill>
                            <a:latin typeface="Cambria Math" panose="02040503050406030204" pitchFamily="18" charset="0"/>
                          </a:rPr>
                        </m:ctrlPr>
                      </m:sSubPr>
                      <m:e>
                        <m:r>
                          <a:rPr lang="en-GB" sz="2000" b="0" i="1" smtClean="0">
                            <a:solidFill>
                              <a:schemeClr val="bg1">
                                <a:lumMod val="50000"/>
                                <a:lumOff val="50000"/>
                              </a:schemeClr>
                            </a:solidFill>
                            <a:latin typeface="Cambria Math" panose="02040503050406030204" pitchFamily="18" charset="0"/>
                          </a:rPr>
                          <m:t>𝑣</m:t>
                        </m:r>
                      </m:e>
                      <m:sub>
                        <m:r>
                          <a:rPr lang="en-GB" sz="2000" b="0" i="1" smtClean="0">
                            <a:solidFill>
                              <a:schemeClr val="bg1">
                                <a:lumMod val="50000"/>
                                <a:lumOff val="50000"/>
                              </a:schemeClr>
                            </a:solidFill>
                            <a:latin typeface="Cambria Math" panose="02040503050406030204" pitchFamily="18" charset="0"/>
                          </a:rPr>
                          <m:t>0</m:t>
                        </m:r>
                      </m:sub>
                    </m:sSub>
                  </m:oMath>
                </a14:m>
                <a:endParaRPr lang="en-GB" sz="2000" dirty="0">
                  <a:solidFill>
                    <a:schemeClr val="bg1">
                      <a:lumMod val="50000"/>
                      <a:lumOff val="50000"/>
                    </a:schemeClr>
                  </a:solidFill>
                </a:endParaRPr>
              </a:p>
              <a:p>
                <a:r>
                  <a:rPr lang="en-GB" sz="2000" dirty="0">
                    <a:solidFill>
                      <a:schemeClr val="bg1">
                        <a:lumMod val="50000"/>
                        <a:lumOff val="50000"/>
                      </a:schemeClr>
                    </a:solidFill>
                  </a:rPr>
                  <a:t>Calculate step </a:t>
                </a:r>
                <a14:m>
                  <m:oMath xmlns:m="http://schemas.openxmlformats.org/officeDocument/2006/math">
                    <m:r>
                      <a:rPr lang="en-GB" sz="2000" i="1" smtClean="0">
                        <a:solidFill>
                          <a:schemeClr val="bg1">
                            <a:lumMod val="50000"/>
                            <a:lumOff val="50000"/>
                          </a:schemeClr>
                        </a:solidFill>
                        <a:latin typeface="Cambria Math" panose="02040503050406030204" pitchFamily="18" charset="0"/>
                        <a:ea typeface="Cambria Math" panose="02040503050406030204" pitchFamily="18" charset="0"/>
                      </a:rPr>
                      <m:t>∆</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𝑣</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 =−</m:t>
                    </m:r>
                    <m:f>
                      <m:fPr>
                        <m:type m:val="lin"/>
                        <m:ctrlPr>
                          <a:rPr lang="en-GB" sz="2000" i="1">
                            <a:solidFill>
                              <a:schemeClr val="bg1">
                                <a:lumMod val="50000"/>
                                <a:lumOff val="50000"/>
                              </a:schemeClr>
                            </a:solidFill>
                            <a:latin typeface="Cambria Math" panose="02040503050406030204" pitchFamily="18" charset="0"/>
                          </a:rPr>
                        </m:ctrlPr>
                      </m:fPr>
                      <m:num>
                        <m:r>
                          <a:rPr lang="en-GB" sz="2000" i="1">
                            <a:solidFill>
                              <a:schemeClr val="bg1">
                                <a:lumMod val="50000"/>
                                <a:lumOff val="50000"/>
                              </a:schemeClr>
                            </a:solidFill>
                            <a:latin typeface="Cambria Math" panose="02040503050406030204" pitchFamily="18" charset="0"/>
                            <a:ea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𝐶</m:t>
                            </m:r>
                          </m:e>
                          <m:sub>
                            <m:r>
                              <a:rPr lang="en-GB" sz="2000" i="1">
                                <a:solidFill>
                                  <a:schemeClr val="bg1">
                                    <a:lumMod val="50000"/>
                                    <a:lumOff val="50000"/>
                                  </a:schemeClr>
                                </a:solidFill>
                                <a:latin typeface="Cambria Math" panose="02040503050406030204" pitchFamily="18" charset="0"/>
                              </a:rPr>
                              <m:t>𝑘𝑚</m:t>
                            </m:r>
                          </m:sub>
                        </m:sSub>
                      </m:num>
                      <m:den>
                        <m:r>
                          <a:rPr lang="en-GB" sz="2000" i="1">
                            <a:solidFill>
                              <a:schemeClr val="bg1">
                                <a:lumMod val="50000"/>
                                <a:lumOff val="50000"/>
                              </a:schemeClr>
                            </a:solidFill>
                            <a:latin typeface="Cambria Math" panose="02040503050406030204" pitchFamily="18" charset="0"/>
                            <a:ea typeface="Cambria Math" panose="02040503050406030204" pitchFamily="18" charset="0"/>
                          </a:rPr>
                          <m:t>𝜕</m:t>
                        </m:r>
                        <m:r>
                          <a:rPr lang="en-GB" sz="2000" i="1">
                            <a:solidFill>
                              <a:schemeClr val="bg1">
                                <a:lumMod val="50000"/>
                                <a:lumOff val="50000"/>
                              </a:schemeClr>
                            </a:solidFill>
                            <a:latin typeface="Cambria Math" panose="02040503050406030204" pitchFamily="18" charset="0"/>
                            <a:ea typeface="Cambria Math" panose="02040503050406030204" pitchFamily="18" charset="0"/>
                          </a:rPr>
                          <m:t>𝑣</m:t>
                        </m:r>
                      </m:den>
                    </m:f>
                  </m:oMath>
                </a14:m>
                <a:endParaRPr lang="en-GB" sz="2000" dirty="0">
                  <a:solidFill>
                    <a:schemeClr val="bg1">
                      <a:lumMod val="50000"/>
                      <a:lumOff val="50000"/>
                    </a:schemeClr>
                  </a:solidFill>
                </a:endParaRPr>
              </a:p>
              <a:p>
                <a:r>
                  <a:rPr lang="en-GB" sz="2000" dirty="0">
                    <a:solidFill>
                      <a:schemeClr val="bg1">
                        <a:lumMod val="50000"/>
                        <a:lumOff val="50000"/>
                      </a:schemeClr>
                    </a:solidFill>
                  </a:rPr>
                  <a:t>Update </a:t>
                </a:r>
                <a14:m>
                  <m:oMath xmlns:m="http://schemas.openxmlformats.org/officeDocument/2006/math">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𝑣</m:t>
                        </m:r>
                      </m:e>
                      <m:sub>
                        <m:r>
                          <a:rPr lang="en-GB" sz="2000" b="0" i="1" smtClean="0">
                            <a:solidFill>
                              <a:schemeClr val="bg1">
                                <a:lumMod val="50000"/>
                                <a:lumOff val="50000"/>
                              </a:schemeClr>
                            </a:solidFill>
                            <a:latin typeface="Cambria Math" panose="02040503050406030204" pitchFamily="18" charset="0"/>
                          </a:rPr>
                          <m:t>1</m:t>
                        </m:r>
                      </m:sub>
                    </m:sSub>
                    <m:r>
                      <a:rPr lang="en-GB" sz="2000" b="0" i="1" smtClean="0">
                        <a:solidFill>
                          <a:schemeClr val="bg1">
                            <a:lumMod val="50000"/>
                            <a:lumOff val="50000"/>
                          </a:schemeClr>
                        </a:solidFill>
                        <a:latin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𝑣</m:t>
                        </m:r>
                      </m:e>
                      <m:sub>
                        <m:r>
                          <a:rPr lang="en-GB" sz="2000" i="1">
                            <a:solidFill>
                              <a:schemeClr val="bg1">
                                <a:lumMod val="50000"/>
                                <a:lumOff val="50000"/>
                              </a:schemeClr>
                            </a:solidFill>
                            <a:latin typeface="Cambria Math" panose="02040503050406030204" pitchFamily="18" charset="0"/>
                          </a:rPr>
                          <m:t>0</m:t>
                        </m:r>
                      </m:sub>
                    </m:sSub>
                    <m:r>
                      <a:rPr lang="en-GB" sz="2000" b="0" i="1" smtClean="0">
                        <a:solidFill>
                          <a:schemeClr val="bg1">
                            <a:lumMod val="50000"/>
                            <a:lumOff val="50000"/>
                          </a:schemeClr>
                        </a:solidFill>
                        <a:latin typeface="Cambria Math" panose="02040503050406030204" pitchFamily="18" charset="0"/>
                      </a:rPr>
                      <m:t>+</m:t>
                    </m:r>
                    <m:r>
                      <a:rPr lang="en-GB" sz="2000" b="0" i="1" smtClean="0">
                        <a:solidFill>
                          <a:schemeClr val="bg1">
                            <a:lumMod val="50000"/>
                            <a:lumOff val="50000"/>
                          </a:schemeClr>
                        </a:solidFill>
                        <a:latin typeface="Cambria Math" panose="02040503050406030204" pitchFamily="18" charset="0"/>
                      </a:rPr>
                      <m:t>𝑡</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m:t>
                    </m:r>
                    <m:r>
                      <a:rPr lang="en-GB" sz="2000" i="1">
                        <a:solidFill>
                          <a:schemeClr val="bg1">
                            <a:lumMod val="50000"/>
                            <a:lumOff val="50000"/>
                          </a:schemeClr>
                        </a:solidFill>
                        <a:latin typeface="Cambria Math" panose="02040503050406030204" pitchFamily="18" charset="0"/>
                        <a:ea typeface="Cambria Math" panose="02040503050406030204" pitchFamily="18" charset="0"/>
                      </a:rPr>
                      <m:t>∆</m:t>
                    </m:r>
                    <m:r>
                      <a:rPr lang="en-GB" sz="2000" i="1">
                        <a:solidFill>
                          <a:schemeClr val="bg1">
                            <a:lumMod val="50000"/>
                            <a:lumOff val="50000"/>
                          </a:schemeClr>
                        </a:solidFill>
                        <a:latin typeface="Cambria Math" panose="02040503050406030204" pitchFamily="18" charset="0"/>
                        <a:ea typeface="Cambria Math" panose="02040503050406030204" pitchFamily="18" charset="0"/>
                      </a:rPr>
                      <m:t>𝑣</m:t>
                    </m:r>
                  </m:oMath>
                </a14:m>
                <a:endParaRPr lang="en-GB" sz="2000" dirty="0">
                  <a:solidFill>
                    <a:schemeClr val="bg1">
                      <a:lumMod val="50000"/>
                      <a:lumOff val="50000"/>
                    </a:schemeClr>
                  </a:solidFill>
                </a:endParaRPr>
              </a:p>
            </p:txBody>
          </p:sp>
        </mc:Choice>
        <mc:Fallback xmlns="">
          <p:sp>
            <p:nvSpPr>
              <p:cNvPr id="10" name="Segnaposto contenuto 2">
                <a:extLst>
                  <a:ext uri="{FF2B5EF4-FFF2-40B4-BE49-F238E27FC236}">
                    <a16:creationId xmlns:a16="http://schemas.microsoft.com/office/drawing/2014/main" id="{C7CE50AA-6EE0-7040-8270-FBF9108B1BCE}"/>
                  </a:ext>
                </a:extLst>
              </p:cNvPr>
              <p:cNvSpPr txBox="1">
                <a:spLocks noRot="1" noChangeAspect="1" noMove="1" noResize="1" noEditPoints="1" noAdjustHandles="1" noChangeArrowheads="1" noChangeShapeType="1" noTextEdit="1"/>
              </p:cNvSpPr>
              <p:nvPr/>
            </p:nvSpPr>
            <p:spPr>
              <a:xfrm>
                <a:off x="7086449" y="4666887"/>
                <a:ext cx="4330485" cy="1519608"/>
              </a:xfrm>
              <a:prstGeom prst="rect">
                <a:avLst/>
              </a:prstGeom>
              <a:blipFill>
                <a:blip r:embed="rId6"/>
                <a:stretch>
                  <a:fillRect l="-1266" t="-32129" r="-7314"/>
                </a:stretch>
              </a:blipFill>
            </p:spPr>
            <p:txBody>
              <a:bodyPr/>
              <a:lstStyle/>
              <a:p>
                <a:r>
                  <a:rPr lang="en-GB">
                    <a:noFill/>
                  </a:rPr>
                  <a:t> </a:t>
                </a:r>
              </a:p>
            </p:txBody>
          </p:sp>
        </mc:Fallback>
      </mc:AlternateContent>
      <p:grpSp>
        <p:nvGrpSpPr>
          <p:cNvPr id="12" name="Gruppo 11">
            <a:extLst>
              <a:ext uri="{FF2B5EF4-FFF2-40B4-BE49-F238E27FC236}">
                <a16:creationId xmlns:a16="http://schemas.microsoft.com/office/drawing/2014/main" xmlns="" id="{06E9D4C5-485A-EC40-B3F4-5B07A9F6B99E}"/>
              </a:ext>
            </a:extLst>
          </p:cNvPr>
          <p:cNvGrpSpPr/>
          <p:nvPr/>
        </p:nvGrpSpPr>
        <p:grpSpPr>
          <a:xfrm>
            <a:off x="3945430" y="4397520"/>
            <a:ext cx="473591" cy="607722"/>
            <a:chOff x="5441343" y="4359891"/>
            <a:chExt cx="473591" cy="607722"/>
          </a:xfrm>
        </p:grpSpPr>
        <p:sp>
          <p:nvSpPr>
            <p:cNvPr id="13" name="Ovale 12">
              <a:extLst>
                <a:ext uri="{FF2B5EF4-FFF2-40B4-BE49-F238E27FC236}">
                  <a16:creationId xmlns:a16="http://schemas.microsoft.com/office/drawing/2014/main" xmlns="" id="{23ABA06F-9D57-414B-B67A-6719E3FCF5F9}"/>
                </a:ext>
              </a:extLst>
            </p:cNvPr>
            <p:cNvSpPr/>
            <p:nvPr/>
          </p:nvSpPr>
          <p:spPr>
            <a:xfrm>
              <a:off x="5595895" y="4797803"/>
              <a:ext cx="169810" cy="16981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4" name="Rettangolo 13">
                  <a:extLst>
                    <a:ext uri="{FF2B5EF4-FFF2-40B4-BE49-F238E27FC236}">
                      <a16:creationId xmlns:a16="http://schemas.microsoft.com/office/drawing/2014/main" xmlns="" id="{F9BCE329-F245-AE4B-99F0-F0B47DC142EC}"/>
                    </a:ext>
                  </a:extLst>
                </p:cNvPr>
                <p:cNvSpPr/>
                <p:nvPr/>
              </p:nvSpPr>
              <p:spPr>
                <a:xfrm>
                  <a:off x="5441343" y="4359891"/>
                  <a:ext cx="4735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b="0" i="1" smtClean="0">
                                <a:latin typeface="Cambria Math" panose="02040503050406030204" pitchFamily="18" charset="0"/>
                              </a:rPr>
                              <m:t>1</m:t>
                            </m:r>
                          </m:sub>
                        </m:sSub>
                      </m:oMath>
                    </m:oMathPara>
                  </a14:m>
                  <a:endParaRPr lang="en-GB" dirty="0"/>
                </a:p>
              </p:txBody>
            </p:sp>
          </mc:Choice>
          <mc:Fallback xmlns="">
            <p:sp>
              <p:nvSpPr>
                <p:cNvPr id="14" name="Rettangolo 13">
                  <a:extLst>
                    <a:ext uri="{FF2B5EF4-FFF2-40B4-BE49-F238E27FC236}">
                      <a16:creationId xmlns:a16="http://schemas.microsoft.com/office/drawing/2014/main" id="{F9BCE329-F245-AE4B-99F0-F0B47DC142EC}"/>
                    </a:ext>
                  </a:extLst>
                </p:cNvPr>
                <p:cNvSpPr>
                  <a:spLocks noRot="1" noChangeAspect="1" noMove="1" noResize="1" noEditPoints="1" noAdjustHandles="1" noChangeArrowheads="1" noChangeShapeType="1" noTextEdit="1"/>
                </p:cNvSpPr>
                <p:nvPr/>
              </p:nvSpPr>
              <p:spPr>
                <a:xfrm>
                  <a:off x="5441343" y="4359891"/>
                  <a:ext cx="473591" cy="369332"/>
                </a:xfrm>
                <a:prstGeom prst="rect">
                  <a:avLst/>
                </a:prstGeom>
                <a:blipFill>
                  <a:blip r:embed="rId7"/>
                  <a:stretch>
                    <a:fillRect/>
                  </a:stretch>
                </a:blipFill>
              </p:spPr>
              <p:txBody>
                <a:bodyPr/>
                <a:lstStyle/>
                <a:p>
                  <a:r>
                    <a:rPr lang="en-GB">
                      <a:noFill/>
                    </a:rPr>
                    <a:t> </a:t>
                  </a:r>
                </a:p>
              </p:txBody>
            </p:sp>
          </mc:Fallback>
        </mc:AlternateContent>
      </p:grpSp>
      <p:cxnSp>
        <p:nvCxnSpPr>
          <p:cNvPr id="16" name="Connettore 7 15">
            <a:extLst>
              <a:ext uri="{FF2B5EF4-FFF2-40B4-BE49-F238E27FC236}">
                <a16:creationId xmlns:a16="http://schemas.microsoft.com/office/drawing/2014/main" xmlns="" id="{A3B75D49-206A-8F4B-920F-3FAE71569322}"/>
              </a:ext>
            </a:extLst>
          </p:cNvPr>
          <p:cNvCxnSpPr>
            <a:cxnSpLocks/>
            <a:endCxn id="14" idx="0"/>
          </p:cNvCxnSpPr>
          <p:nvPr/>
        </p:nvCxnSpPr>
        <p:spPr>
          <a:xfrm rot="10800000" flipV="1">
            <a:off x="4182226" y="4093438"/>
            <a:ext cx="1096058" cy="3040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 name="Gruppo 17">
            <a:extLst>
              <a:ext uri="{FF2B5EF4-FFF2-40B4-BE49-F238E27FC236}">
                <a16:creationId xmlns:a16="http://schemas.microsoft.com/office/drawing/2014/main" xmlns="" id="{344B9016-3C06-DE4F-9028-48F77AB8FD04}"/>
              </a:ext>
            </a:extLst>
          </p:cNvPr>
          <p:cNvGrpSpPr/>
          <p:nvPr/>
        </p:nvGrpSpPr>
        <p:grpSpPr>
          <a:xfrm>
            <a:off x="2978109" y="4660635"/>
            <a:ext cx="478913" cy="607722"/>
            <a:chOff x="5441343" y="4359891"/>
            <a:chExt cx="478913" cy="607722"/>
          </a:xfrm>
        </p:grpSpPr>
        <p:sp>
          <p:nvSpPr>
            <p:cNvPr id="19" name="Ovale 18">
              <a:extLst>
                <a:ext uri="{FF2B5EF4-FFF2-40B4-BE49-F238E27FC236}">
                  <a16:creationId xmlns:a16="http://schemas.microsoft.com/office/drawing/2014/main" xmlns="" id="{78E8875B-B14D-B14D-A437-C684281A3CCF}"/>
                </a:ext>
              </a:extLst>
            </p:cNvPr>
            <p:cNvSpPr/>
            <p:nvPr/>
          </p:nvSpPr>
          <p:spPr>
            <a:xfrm>
              <a:off x="5595895" y="4797803"/>
              <a:ext cx="169810" cy="16981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0" name="Rettangolo 19">
                  <a:extLst>
                    <a:ext uri="{FF2B5EF4-FFF2-40B4-BE49-F238E27FC236}">
                      <a16:creationId xmlns:a16="http://schemas.microsoft.com/office/drawing/2014/main" xmlns="" id="{D9626F6D-3236-EA47-9254-F57F2717C3CF}"/>
                    </a:ext>
                  </a:extLst>
                </p:cNvPr>
                <p:cNvSpPr/>
                <p:nvPr/>
              </p:nvSpPr>
              <p:spPr>
                <a:xfrm>
                  <a:off x="5441343" y="4359891"/>
                  <a:ext cx="478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b="0" i="1" smtClean="0">
                                <a:latin typeface="Cambria Math" panose="02040503050406030204" pitchFamily="18" charset="0"/>
                              </a:rPr>
                              <m:t>2</m:t>
                            </m:r>
                          </m:sub>
                        </m:sSub>
                      </m:oMath>
                    </m:oMathPara>
                  </a14:m>
                  <a:endParaRPr lang="en-GB" dirty="0"/>
                </a:p>
              </p:txBody>
            </p:sp>
          </mc:Choice>
          <mc:Fallback xmlns="">
            <p:sp>
              <p:nvSpPr>
                <p:cNvPr id="20" name="Rettangolo 19">
                  <a:extLst>
                    <a:ext uri="{FF2B5EF4-FFF2-40B4-BE49-F238E27FC236}">
                      <a16:creationId xmlns:a16="http://schemas.microsoft.com/office/drawing/2014/main" id="{D9626F6D-3236-EA47-9254-F57F2717C3CF}"/>
                    </a:ext>
                  </a:extLst>
                </p:cNvPr>
                <p:cNvSpPr>
                  <a:spLocks noRot="1" noChangeAspect="1" noMove="1" noResize="1" noEditPoints="1" noAdjustHandles="1" noChangeArrowheads="1" noChangeShapeType="1" noTextEdit="1"/>
                </p:cNvSpPr>
                <p:nvPr/>
              </p:nvSpPr>
              <p:spPr>
                <a:xfrm>
                  <a:off x="5441343" y="4359891"/>
                  <a:ext cx="478913" cy="369332"/>
                </a:xfrm>
                <a:prstGeom prst="rect">
                  <a:avLst/>
                </a:prstGeom>
                <a:blipFill>
                  <a:blip r:embed="rId8"/>
                  <a:stretch>
                    <a:fillRect/>
                  </a:stretch>
                </a:blipFill>
              </p:spPr>
              <p:txBody>
                <a:bodyPr/>
                <a:lstStyle/>
                <a:p>
                  <a:r>
                    <a:rPr lang="en-GB">
                      <a:noFill/>
                    </a:rPr>
                    <a:t> </a:t>
                  </a:r>
                </a:p>
              </p:txBody>
            </p:sp>
          </mc:Fallback>
        </mc:AlternateContent>
      </p:grpSp>
      <p:grpSp>
        <p:nvGrpSpPr>
          <p:cNvPr id="21" name="Gruppo 20">
            <a:extLst>
              <a:ext uri="{FF2B5EF4-FFF2-40B4-BE49-F238E27FC236}">
                <a16:creationId xmlns:a16="http://schemas.microsoft.com/office/drawing/2014/main" xmlns="" id="{3C711A6B-4494-E242-BAFC-FF6B45D9D062}"/>
              </a:ext>
            </a:extLst>
          </p:cNvPr>
          <p:cNvGrpSpPr/>
          <p:nvPr/>
        </p:nvGrpSpPr>
        <p:grpSpPr>
          <a:xfrm>
            <a:off x="1679099" y="4893696"/>
            <a:ext cx="481734" cy="607722"/>
            <a:chOff x="5441343" y="4359891"/>
            <a:chExt cx="481734" cy="607722"/>
          </a:xfrm>
        </p:grpSpPr>
        <p:sp>
          <p:nvSpPr>
            <p:cNvPr id="22" name="Ovale 21">
              <a:extLst>
                <a:ext uri="{FF2B5EF4-FFF2-40B4-BE49-F238E27FC236}">
                  <a16:creationId xmlns:a16="http://schemas.microsoft.com/office/drawing/2014/main" xmlns="" id="{466AE193-6355-FB42-A019-A6BAE1F8D3D7}"/>
                </a:ext>
              </a:extLst>
            </p:cNvPr>
            <p:cNvSpPr/>
            <p:nvPr/>
          </p:nvSpPr>
          <p:spPr>
            <a:xfrm>
              <a:off x="5595895" y="4797803"/>
              <a:ext cx="169810" cy="16981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3" name="Rettangolo 22">
                  <a:extLst>
                    <a:ext uri="{FF2B5EF4-FFF2-40B4-BE49-F238E27FC236}">
                      <a16:creationId xmlns:a16="http://schemas.microsoft.com/office/drawing/2014/main" xmlns="" id="{B403F99E-9621-1A40-B29D-F6F06DA0189F}"/>
                    </a:ext>
                  </a:extLst>
                </p:cNvPr>
                <p:cNvSpPr/>
                <p:nvPr/>
              </p:nvSpPr>
              <p:spPr>
                <a:xfrm>
                  <a:off x="5441343" y="4359891"/>
                  <a:ext cx="4817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b="0" i="1" smtClean="0">
                                <a:latin typeface="Cambria Math" panose="02040503050406030204" pitchFamily="18" charset="0"/>
                              </a:rPr>
                              <m:t>𝑛</m:t>
                            </m:r>
                          </m:sub>
                        </m:sSub>
                      </m:oMath>
                    </m:oMathPara>
                  </a14:m>
                  <a:endParaRPr lang="en-GB" dirty="0"/>
                </a:p>
              </p:txBody>
            </p:sp>
          </mc:Choice>
          <mc:Fallback xmlns="">
            <p:sp>
              <p:nvSpPr>
                <p:cNvPr id="23" name="Rettangolo 22">
                  <a:extLst>
                    <a:ext uri="{FF2B5EF4-FFF2-40B4-BE49-F238E27FC236}">
                      <a16:creationId xmlns:a16="http://schemas.microsoft.com/office/drawing/2014/main" id="{B403F99E-9621-1A40-B29D-F6F06DA0189F}"/>
                    </a:ext>
                  </a:extLst>
                </p:cNvPr>
                <p:cNvSpPr>
                  <a:spLocks noRot="1" noChangeAspect="1" noMove="1" noResize="1" noEditPoints="1" noAdjustHandles="1" noChangeArrowheads="1" noChangeShapeType="1" noTextEdit="1"/>
                </p:cNvSpPr>
                <p:nvPr/>
              </p:nvSpPr>
              <p:spPr>
                <a:xfrm>
                  <a:off x="5441343" y="4359891"/>
                  <a:ext cx="481734" cy="369332"/>
                </a:xfrm>
                <a:prstGeom prst="rect">
                  <a:avLst/>
                </a:prstGeom>
                <a:blipFill>
                  <a:blip r:embed="rId9"/>
                  <a:stretch>
                    <a:fillRect/>
                  </a:stretch>
                </a:blipFill>
              </p:spPr>
              <p:txBody>
                <a:bodyPr/>
                <a:lstStyle/>
                <a:p>
                  <a:r>
                    <a:rPr lang="en-GB">
                      <a:noFill/>
                    </a:rPr>
                    <a:t> </a:t>
                  </a:r>
                </a:p>
              </p:txBody>
            </p:sp>
          </mc:Fallback>
        </mc:AlternateContent>
      </p:grpSp>
      <p:cxnSp>
        <p:nvCxnSpPr>
          <p:cNvPr id="24" name="Connettore 7 23">
            <a:extLst>
              <a:ext uri="{FF2B5EF4-FFF2-40B4-BE49-F238E27FC236}">
                <a16:creationId xmlns:a16="http://schemas.microsoft.com/office/drawing/2014/main" xmlns="" id="{B06E2CC8-C50E-6846-B22F-9CBAB150C621}"/>
              </a:ext>
            </a:extLst>
          </p:cNvPr>
          <p:cNvCxnSpPr>
            <a:cxnSpLocks/>
            <a:endCxn id="20" idx="0"/>
          </p:cNvCxnSpPr>
          <p:nvPr/>
        </p:nvCxnSpPr>
        <p:spPr>
          <a:xfrm rot="10800000" flipV="1">
            <a:off x="3217567" y="4430145"/>
            <a:ext cx="742603" cy="2304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ttore 7 32">
            <a:extLst>
              <a:ext uri="{FF2B5EF4-FFF2-40B4-BE49-F238E27FC236}">
                <a16:creationId xmlns:a16="http://schemas.microsoft.com/office/drawing/2014/main" xmlns="" id="{A3829FF3-9E49-0646-A16E-94B66153AFBC}"/>
              </a:ext>
            </a:extLst>
          </p:cNvPr>
          <p:cNvCxnSpPr>
            <a:cxnSpLocks/>
            <a:endCxn id="23" idx="0"/>
          </p:cNvCxnSpPr>
          <p:nvPr/>
        </p:nvCxnSpPr>
        <p:spPr>
          <a:xfrm rot="10800000" flipV="1">
            <a:off x="1919967" y="4641290"/>
            <a:ext cx="986163" cy="2524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Segnaposto contenuto 2">
                <a:extLst>
                  <a:ext uri="{FF2B5EF4-FFF2-40B4-BE49-F238E27FC236}">
                    <a16:creationId xmlns:a16="http://schemas.microsoft.com/office/drawing/2014/main" xmlns="" id="{BD7D9BE0-1187-B14B-9EA2-6C1DABF892F3}"/>
                  </a:ext>
                </a:extLst>
              </p:cNvPr>
              <p:cNvSpPr txBox="1">
                <a:spLocks/>
              </p:cNvSpPr>
              <p:nvPr/>
            </p:nvSpPr>
            <p:spPr>
              <a:xfrm>
                <a:off x="7086449" y="4666887"/>
                <a:ext cx="4330485" cy="1519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sz="2000" dirty="0">
                    <a:solidFill>
                      <a:schemeClr val="bg1">
                        <a:lumMod val="50000"/>
                        <a:lumOff val="50000"/>
                      </a:schemeClr>
                    </a:solidFill>
                  </a:rPr>
                  <a:t>Evaluate </a:t>
                </a:r>
                <a14:m>
                  <m:oMath xmlns:m="http://schemas.openxmlformats.org/officeDocument/2006/math">
                    <m:f>
                      <m:fPr>
                        <m:type m:val="lin"/>
                        <m:ctrlPr>
                          <a:rPr lang="en-GB" sz="2000" i="1" smtClean="0">
                            <a:solidFill>
                              <a:schemeClr val="bg1">
                                <a:lumMod val="50000"/>
                                <a:lumOff val="50000"/>
                              </a:schemeClr>
                            </a:solidFill>
                            <a:latin typeface="Cambria Math" panose="02040503050406030204" pitchFamily="18" charset="0"/>
                          </a:rPr>
                        </m:ctrlPr>
                      </m:fPr>
                      <m:num>
                        <m:r>
                          <a:rPr lang="en-GB" sz="2000" i="1" smtClean="0">
                            <a:solidFill>
                              <a:schemeClr val="bg1">
                                <a:lumMod val="50000"/>
                                <a:lumOff val="50000"/>
                              </a:schemeClr>
                            </a:solidFill>
                            <a:latin typeface="Cambria Math" panose="02040503050406030204" pitchFamily="18" charset="0"/>
                            <a:ea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𝐶</m:t>
                            </m:r>
                          </m:e>
                          <m:sub>
                            <m:r>
                              <a:rPr lang="en-GB" sz="2000" i="1">
                                <a:solidFill>
                                  <a:schemeClr val="bg1">
                                    <a:lumMod val="50000"/>
                                    <a:lumOff val="50000"/>
                                  </a:schemeClr>
                                </a:solidFill>
                                <a:latin typeface="Cambria Math" panose="02040503050406030204" pitchFamily="18" charset="0"/>
                              </a:rPr>
                              <m:t>𝑘𝑚</m:t>
                            </m:r>
                          </m:sub>
                        </m:sSub>
                      </m:num>
                      <m:den>
                        <m:r>
                          <a:rPr lang="en-GB" sz="2000" i="1" smtClean="0">
                            <a:solidFill>
                              <a:schemeClr val="bg1">
                                <a:lumMod val="50000"/>
                                <a:lumOff val="50000"/>
                              </a:schemeClr>
                            </a:solidFill>
                            <a:latin typeface="Cambria Math" panose="02040503050406030204" pitchFamily="18" charset="0"/>
                            <a:ea typeface="Cambria Math" panose="02040503050406030204" pitchFamily="18" charset="0"/>
                          </a:rPr>
                          <m:t>𝜕</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𝑣</m:t>
                        </m:r>
                      </m:den>
                    </m:f>
                  </m:oMath>
                </a14:m>
                <a:r>
                  <a:rPr lang="en-GB" sz="2000" dirty="0">
                    <a:solidFill>
                      <a:schemeClr val="bg1">
                        <a:lumMod val="50000"/>
                        <a:lumOff val="50000"/>
                      </a:schemeClr>
                    </a:solidFill>
                  </a:rPr>
                  <a:t> at </a:t>
                </a:r>
                <a14:m>
                  <m:oMath xmlns:m="http://schemas.openxmlformats.org/officeDocument/2006/math">
                    <m:sSub>
                      <m:sSubPr>
                        <m:ctrlPr>
                          <a:rPr lang="en-GB" sz="2000" i="1" smtClean="0">
                            <a:solidFill>
                              <a:schemeClr val="bg1">
                                <a:lumMod val="50000"/>
                                <a:lumOff val="50000"/>
                              </a:schemeClr>
                            </a:solidFill>
                            <a:latin typeface="Cambria Math" panose="02040503050406030204" pitchFamily="18" charset="0"/>
                          </a:rPr>
                        </m:ctrlPr>
                      </m:sSubPr>
                      <m:e>
                        <m:r>
                          <a:rPr lang="en-GB" sz="2000" b="0" i="1" smtClean="0">
                            <a:solidFill>
                              <a:schemeClr val="bg1">
                                <a:lumMod val="50000"/>
                                <a:lumOff val="50000"/>
                              </a:schemeClr>
                            </a:solidFill>
                            <a:latin typeface="Cambria Math" panose="02040503050406030204" pitchFamily="18" charset="0"/>
                          </a:rPr>
                          <m:t>𝑣</m:t>
                        </m:r>
                      </m:e>
                      <m:sub>
                        <m:r>
                          <a:rPr lang="en-GB" sz="2000" b="0" i="1" smtClean="0">
                            <a:solidFill>
                              <a:schemeClr val="bg1">
                                <a:lumMod val="50000"/>
                                <a:lumOff val="50000"/>
                              </a:schemeClr>
                            </a:solidFill>
                            <a:latin typeface="Cambria Math" panose="02040503050406030204" pitchFamily="18" charset="0"/>
                          </a:rPr>
                          <m:t>1</m:t>
                        </m:r>
                      </m:sub>
                    </m:sSub>
                  </m:oMath>
                </a14:m>
                <a:endParaRPr lang="en-GB" sz="2000" dirty="0">
                  <a:solidFill>
                    <a:schemeClr val="bg1">
                      <a:lumMod val="50000"/>
                      <a:lumOff val="50000"/>
                    </a:schemeClr>
                  </a:solidFill>
                </a:endParaRPr>
              </a:p>
              <a:p>
                <a:r>
                  <a:rPr lang="en-GB" sz="2000" dirty="0">
                    <a:solidFill>
                      <a:schemeClr val="bg1">
                        <a:lumMod val="50000"/>
                        <a:lumOff val="50000"/>
                      </a:schemeClr>
                    </a:solidFill>
                  </a:rPr>
                  <a:t>Calculate step </a:t>
                </a:r>
                <a14:m>
                  <m:oMath xmlns:m="http://schemas.openxmlformats.org/officeDocument/2006/math">
                    <m:r>
                      <a:rPr lang="en-GB" sz="2000" i="1" smtClean="0">
                        <a:solidFill>
                          <a:schemeClr val="bg1">
                            <a:lumMod val="50000"/>
                            <a:lumOff val="50000"/>
                          </a:schemeClr>
                        </a:solidFill>
                        <a:latin typeface="Cambria Math" panose="02040503050406030204" pitchFamily="18" charset="0"/>
                        <a:ea typeface="Cambria Math" panose="02040503050406030204" pitchFamily="18" charset="0"/>
                      </a:rPr>
                      <m:t>∆</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𝑣</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 =−</m:t>
                    </m:r>
                    <m:f>
                      <m:fPr>
                        <m:type m:val="lin"/>
                        <m:ctrlPr>
                          <a:rPr lang="en-GB" sz="2000" i="1">
                            <a:solidFill>
                              <a:schemeClr val="bg1">
                                <a:lumMod val="50000"/>
                                <a:lumOff val="50000"/>
                              </a:schemeClr>
                            </a:solidFill>
                            <a:latin typeface="Cambria Math" panose="02040503050406030204" pitchFamily="18" charset="0"/>
                          </a:rPr>
                        </m:ctrlPr>
                      </m:fPr>
                      <m:num>
                        <m:r>
                          <a:rPr lang="en-GB" sz="2000" i="1">
                            <a:solidFill>
                              <a:schemeClr val="bg1">
                                <a:lumMod val="50000"/>
                                <a:lumOff val="50000"/>
                              </a:schemeClr>
                            </a:solidFill>
                            <a:latin typeface="Cambria Math" panose="02040503050406030204" pitchFamily="18" charset="0"/>
                            <a:ea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𝐶</m:t>
                            </m:r>
                          </m:e>
                          <m:sub>
                            <m:r>
                              <a:rPr lang="en-GB" sz="2000" i="1">
                                <a:solidFill>
                                  <a:schemeClr val="bg1">
                                    <a:lumMod val="50000"/>
                                    <a:lumOff val="50000"/>
                                  </a:schemeClr>
                                </a:solidFill>
                                <a:latin typeface="Cambria Math" panose="02040503050406030204" pitchFamily="18" charset="0"/>
                              </a:rPr>
                              <m:t>𝑘𝑚</m:t>
                            </m:r>
                          </m:sub>
                        </m:sSub>
                      </m:num>
                      <m:den>
                        <m:r>
                          <a:rPr lang="en-GB" sz="2000" i="1">
                            <a:solidFill>
                              <a:schemeClr val="bg1">
                                <a:lumMod val="50000"/>
                                <a:lumOff val="50000"/>
                              </a:schemeClr>
                            </a:solidFill>
                            <a:latin typeface="Cambria Math" panose="02040503050406030204" pitchFamily="18" charset="0"/>
                            <a:ea typeface="Cambria Math" panose="02040503050406030204" pitchFamily="18" charset="0"/>
                          </a:rPr>
                          <m:t>𝜕</m:t>
                        </m:r>
                        <m:r>
                          <a:rPr lang="en-GB" sz="2000" i="1">
                            <a:solidFill>
                              <a:schemeClr val="bg1">
                                <a:lumMod val="50000"/>
                                <a:lumOff val="50000"/>
                              </a:schemeClr>
                            </a:solidFill>
                            <a:latin typeface="Cambria Math" panose="02040503050406030204" pitchFamily="18" charset="0"/>
                            <a:ea typeface="Cambria Math" panose="02040503050406030204" pitchFamily="18" charset="0"/>
                          </a:rPr>
                          <m:t>𝑣</m:t>
                        </m:r>
                      </m:den>
                    </m:f>
                  </m:oMath>
                </a14:m>
                <a:endParaRPr lang="en-GB" sz="2000" dirty="0">
                  <a:solidFill>
                    <a:schemeClr val="bg1">
                      <a:lumMod val="50000"/>
                      <a:lumOff val="50000"/>
                    </a:schemeClr>
                  </a:solidFill>
                </a:endParaRPr>
              </a:p>
              <a:p>
                <a:r>
                  <a:rPr lang="en-GB" sz="2000" dirty="0">
                    <a:solidFill>
                      <a:schemeClr val="bg1">
                        <a:lumMod val="50000"/>
                        <a:lumOff val="50000"/>
                      </a:schemeClr>
                    </a:solidFill>
                  </a:rPr>
                  <a:t>Update </a:t>
                </a:r>
                <a14:m>
                  <m:oMath xmlns:m="http://schemas.openxmlformats.org/officeDocument/2006/math">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𝑣</m:t>
                        </m:r>
                      </m:e>
                      <m:sub>
                        <m:r>
                          <a:rPr lang="en-GB" sz="2000" b="0" i="1" smtClean="0">
                            <a:solidFill>
                              <a:schemeClr val="bg1">
                                <a:lumMod val="50000"/>
                                <a:lumOff val="50000"/>
                              </a:schemeClr>
                            </a:solidFill>
                            <a:latin typeface="Cambria Math" panose="02040503050406030204" pitchFamily="18" charset="0"/>
                          </a:rPr>
                          <m:t>2</m:t>
                        </m:r>
                      </m:sub>
                    </m:sSub>
                    <m:r>
                      <a:rPr lang="en-GB" sz="2000" b="0" i="1" smtClean="0">
                        <a:solidFill>
                          <a:schemeClr val="bg1">
                            <a:lumMod val="50000"/>
                            <a:lumOff val="50000"/>
                          </a:schemeClr>
                        </a:solidFill>
                        <a:latin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𝑣</m:t>
                        </m:r>
                      </m:e>
                      <m:sub>
                        <m:r>
                          <a:rPr lang="en-GB" sz="2000" b="0" i="1" smtClean="0">
                            <a:solidFill>
                              <a:schemeClr val="bg1">
                                <a:lumMod val="50000"/>
                                <a:lumOff val="50000"/>
                              </a:schemeClr>
                            </a:solidFill>
                            <a:latin typeface="Cambria Math" panose="02040503050406030204" pitchFamily="18" charset="0"/>
                          </a:rPr>
                          <m:t>1</m:t>
                        </m:r>
                      </m:sub>
                    </m:sSub>
                    <m:r>
                      <a:rPr lang="en-GB" sz="2000" b="0" i="1" smtClean="0">
                        <a:solidFill>
                          <a:schemeClr val="bg1">
                            <a:lumMod val="50000"/>
                            <a:lumOff val="50000"/>
                          </a:schemeClr>
                        </a:solidFill>
                        <a:latin typeface="Cambria Math" panose="02040503050406030204" pitchFamily="18" charset="0"/>
                      </a:rPr>
                      <m:t>+</m:t>
                    </m:r>
                    <m:r>
                      <a:rPr lang="en-GB" sz="2000" b="0" i="1" smtClean="0">
                        <a:solidFill>
                          <a:schemeClr val="bg1">
                            <a:lumMod val="50000"/>
                            <a:lumOff val="50000"/>
                          </a:schemeClr>
                        </a:solidFill>
                        <a:latin typeface="Cambria Math" panose="02040503050406030204" pitchFamily="18" charset="0"/>
                      </a:rPr>
                      <m:t>𝑡</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m:t>
                    </m:r>
                    <m:r>
                      <a:rPr lang="en-GB" sz="2000" i="1">
                        <a:solidFill>
                          <a:schemeClr val="bg1">
                            <a:lumMod val="50000"/>
                            <a:lumOff val="50000"/>
                          </a:schemeClr>
                        </a:solidFill>
                        <a:latin typeface="Cambria Math" panose="02040503050406030204" pitchFamily="18" charset="0"/>
                        <a:ea typeface="Cambria Math" panose="02040503050406030204" pitchFamily="18" charset="0"/>
                      </a:rPr>
                      <m:t>∆</m:t>
                    </m:r>
                    <m:r>
                      <a:rPr lang="en-GB" sz="2000" i="1">
                        <a:solidFill>
                          <a:schemeClr val="bg1">
                            <a:lumMod val="50000"/>
                            <a:lumOff val="50000"/>
                          </a:schemeClr>
                        </a:solidFill>
                        <a:latin typeface="Cambria Math" panose="02040503050406030204" pitchFamily="18" charset="0"/>
                        <a:ea typeface="Cambria Math" panose="02040503050406030204" pitchFamily="18" charset="0"/>
                      </a:rPr>
                      <m:t>𝑣</m:t>
                    </m:r>
                  </m:oMath>
                </a14:m>
                <a:endParaRPr lang="en-GB" sz="2000" dirty="0">
                  <a:solidFill>
                    <a:schemeClr val="bg1">
                      <a:lumMod val="50000"/>
                      <a:lumOff val="50000"/>
                    </a:schemeClr>
                  </a:solidFill>
                </a:endParaRPr>
              </a:p>
            </p:txBody>
          </p:sp>
        </mc:Choice>
        <mc:Fallback xmlns="">
          <p:sp>
            <p:nvSpPr>
              <p:cNvPr id="34" name="Segnaposto contenuto 2">
                <a:extLst>
                  <a:ext uri="{FF2B5EF4-FFF2-40B4-BE49-F238E27FC236}">
                    <a16:creationId xmlns:a16="http://schemas.microsoft.com/office/drawing/2014/main" id="{BD7D9BE0-1187-B14B-9EA2-6C1DABF892F3}"/>
                  </a:ext>
                </a:extLst>
              </p:cNvPr>
              <p:cNvSpPr txBox="1">
                <a:spLocks noRot="1" noChangeAspect="1" noMove="1" noResize="1" noEditPoints="1" noAdjustHandles="1" noChangeArrowheads="1" noChangeShapeType="1" noTextEdit="1"/>
              </p:cNvSpPr>
              <p:nvPr/>
            </p:nvSpPr>
            <p:spPr>
              <a:xfrm>
                <a:off x="7086449" y="4666887"/>
                <a:ext cx="4330485" cy="1519608"/>
              </a:xfrm>
              <a:prstGeom prst="rect">
                <a:avLst/>
              </a:prstGeom>
              <a:blipFill>
                <a:blip r:embed="rId10"/>
                <a:stretch>
                  <a:fillRect l="-1266" t="-32129" r="-73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Segnaposto contenuto 2">
                <a:extLst>
                  <a:ext uri="{FF2B5EF4-FFF2-40B4-BE49-F238E27FC236}">
                    <a16:creationId xmlns:a16="http://schemas.microsoft.com/office/drawing/2014/main" xmlns="" id="{6797600D-5583-6546-997E-D1411344D3D4}"/>
                  </a:ext>
                </a:extLst>
              </p:cNvPr>
              <p:cNvSpPr txBox="1">
                <a:spLocks/>
              </p:cNvSpPr>
              <p:nvPr/>
            </p:nvSpPr>
            <p:spPr>
              <a:xfrm>
                <a:off x="7086449" y="4666887"/>
                <a:ext cx="4330485" cy="1861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sz="2000" dirty="0">
                    <a:solidFill>
                      <a:schemeClr val="bg1">
                        <a:lumMod val="50000"/>
                        <a:lumOff val="50000"/>
                      </a:schemeClr>
                    </a:solidFill>
                  </a:rPr>
                  <a:t>Evaluate </a:t>
                </a:r>
                <a14:m>
                  <m:oMath xmlns:m="http://schemas.openxmlformats.org/officeDocument/2006/math">
                    <m:f>
                      <m:fPr>
                        <m:type m:val="lin"/>
                        <m:ctrlPr>
                          <a:rPr lang="en-GB" sz="2000" i="1" smtClean="0">
                            <a:solidFill>
                              <a:schemeClr val="bg1">
                                <a:lumMod val="50000"/>
                                <a:lumOff val="50000"/>
                              </a:schemeClr>
                            </a:solidFill>
                            <a:latin typeface="Cambria Math" panose="02040503050406030204" pitchFamily="18" charset="0"/>
                          </a:rPr>
                        </m:ctrlPr>
                      </m:fPr>
                      <m:num>
                        <m:r>
                          <a:rPr lang="en-GB" sz="2000" i="1" smtClean="0">
                            <a:solidFill>
                              <a:schemeClr val="bg1">
                                <a:lumMod val="50000"/>
                                <a:lumOff val="50000"/>
                              </a:schemeClr>
                            </a:solidFill>
                            <a:latin typeface="Cambria Math" panose="02040503050406030204" pitchFamily="18" charset="0"/>
                            <a:ea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𝐶</m:t>
                            </m:r>
                          </m:e>
                          <m:sub>
                            <m:r>
                              <a:rPr lang="en-GB" sz="2000" i="1">
                                <a:solidFill>
                                  <a:schemeClr val="bg1">
                                    <a:lumMod val="50000"/>
                                    <a:lumOff val="50000"/>
                                  </a:schemeClr>
                                </a:solidFill>
                                <a:latin typeface="Cambria Math" panose="02040503050406030204" pitchFamily="18" charset="0"/>
                              </a:rPr>
                              <m:t>𝑘𝑚</m:t>
                            </m:r>
                          </m:sub>
                        </m:sSub>
                      </m:num>
                      <m:den>
                        <m:r>
                          <a:rPr lang="en-GB" sz="2000" i="1" smtClean="0">
                            <a:solidFill>
                              <a:schemeClr val="bg1">
                                <a:lumMod val="50000"/>
                                <a:lumOff val="50000"/>
                              </a:schemeClr>
                            </a:solidFill>
                            <a:latin typeface="Cambria Math" panose="02040503050406030204" pitchFamily="18" charset="0"/>
                            <a:ea typeface="Cambria Math" panose="02040503050406030204" pitchFamily="18" charset="0"/>
                          </a:rPr>
                          <m:t>𝜕</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𝑣</m:t>
                        </m:r>
                      </m:den>
                    </m:f>
                  </m:oMath>
                </a14:m>
                <a:r>
                  <a:rPr lang="en-GB" sz="2000" dirty="0">
                    <a:solidFill>
                      <a:schemeClr val="bg1">
                        <a:lumMod val="50000"/>
                        <a:lumOff val="50000"/>
                      </a:schemeClr>
                    </a:solidFill>
                  </a:rPr>
                  <a:t> at </a:t>
                </a:r>
                <a14:m>
                  <m:oMath xmlns:m="http://schemas.openxmlformats.org/officeDocument/2006/math">
                    <m:sSub>
                      <m:sSubPr>
                        <m:ctrlPr>
                          <a:rPr lang="en-GB" sz="2000" i="1" smtClean="0">
                            <a:solidFill>
                              <a:schemeClr val="bg1">
                                <a:lumMod val="50000"/>
                                <a:lumOff val="50000"/>
                              </a:schemeClr>
                            </a:solidFill>
                            <a:latin typeface="Cambria Math" panose="02040503050406030204" pitchFamily="18" charset="0"/>
                          </a:rPr>
                        </m:ctrlPr>
                      </m:sSubPr>
                      <m:e>
                        <m:r>
                          <a:rPr lang="en-GB" sz="2000" b="0" i="1" smtClean="0">
                            <a:solidFill>
                              <a:schemeClr val="bg1">
                                <a:lumMod val="50000"/>
                                <a:lumOff val="50000"/>
                              </a:schemeClr>
                            </a:solidFill>
                            <a:latin typeface="Cambria Math" panose="02040503050406030204" pitchFamily="18" charset="0"/>
                          </a:rPr>
                          <m:t>𝑣</m:t>
                        </m:r>
                      </m:e>
                      <m:sub>
                        <m:r>
                          <a:rPr lang="en-GB" sz="2000" b="0" i="1" smtClean="0">
                            <a:solidFill>
                              <a:schemeClr val="bg1">
                                <a:lumMod val="50000"/>
                                <a:lumOff val="50000"/>
                              </a:schemeClr>
                            </a:solidFill>
                            <a:latin typeface="Cambria Math" panose="02040503050406030204" pitchFamily="18" charset="0"/>
                          </a:rPr>
                          <m:t>𝑛</m:t>
                        </m:r>
                        <m:r>
                          <a:rPr lang="en-GB" sz="2000" b="0" i="1" smtClean="0">
                            <a:solidFill>
                              <a:schemeClr val="bg1">
                                <a:lumMod val="50000"/>
                                <a:lumOff val="50000"/>
                              </a:schemeClr>
                            </a:solidFill>
                            <a:latin typeface="Cambria Math" panose="02040503050406030204" pitchFamily="18" charset="0"/>
                          </a:rPr>
                          <m:t>−1</m:t>
                        </m:r>
                      </m:sub>
                    </m:sSub>
                  </m:oMath>
                </a14:m>
                <a:endParaRPr lang="en-GB" sz="2000" dirty="0">
                  <a:solidFill>
                    <a:schemeClr val="bg1">
                      <a:lumMod val="50000"/>
                      <a:lumOff val="50000"/>
                    </a:schemeClr>
                  </a:solidFill>
                </a:endParaRPr>
              </a:p>
              <a:p>
                <a:r>
                  <a:rPr lang="en-GB" sz="2000" dirty="0">
                    <a:solidFill>
                      <a:schemeClr val="bg1">
                        <a:lumMod val="50000"/>
                        <a:lumOff val="50000"/>
                      </a:schemeClr>
                    </a:solidFill>
                  </a:rPr>
                  <a:t>Calculate step </a:t>
                </a:r>
                <a14:m>
                  <m:oMath xmlns:m="http://schemas.openxmlformats.org/officeDocument/2006/math">
                    <m:r>
                      <a:rPr lang="en-GB" sz="2000" i="1" smtClean="0">
                        <a:solidFill>
                          <a:schemeClr val="bg1">
                            <a:lumMod val="50000"/>
                            <a:lumOff val="50000"/>
                          </a:schemeClr>
                        </a:solidFill>
                        <a:latin typeface="Cambria Math" panose="02040503050406030204" pitchFamily="18" charset="0"/>
                        <a:ea typeface="Cambria Math" panose="02040503050406030204" pitchFamily="18" charset="0"/>
                      </a:rPr>
                      <m:t>∆</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𝑣</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 =−</m:t>
                    </m:r>
                    <m:f>
                      <m:fPr>
                        <m:type m:val="lin"/>
                        <m:ctrlPr>
                          <a:rPr lang="en-GB" sz="2000" i="1">
                            <a:solidFill>
                              <a:schemeClr val="bg1">
                                <a:lumMod val="50000"/>
                                <a:lumOff val="50000"/>
                              </a:schemeClr>
                            </a:solidFill>
                            <a:latin typeface="Cambria Math" panose="02040503050406030204" pitchFamily="18" charset="0"/>
                          </a:rPr>
                        </m:ctrlPr>
                      </m:fPr>
                      <m:num>
                        <m:r>
                          <a:rPr lang="en-GB" sz="2000" i="1">
                            <a:solidFill>
                              <a:schemeClr val="bg1">
                                <a:lumMod val="50000"/>
                                <a:lumOff val="50000"/>
                              </a:schemeClr>
                            </a:solidFill>
                            <a:latin typeface="Cambria Math" panose="02040503050406030204" pitchFamily="18" charset="0"/>
                            <a:ea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𝐶</m:t>
                            </m:r>
                          </m:e>
                          <m:sub>
                            <m:r>
                              <a:rPr lang="en-GB" sz="2000" i="1">
                                <a:solidFill>
                                  <a:schemeClr val="bg1">
                                    <a:lumMod val="50000"/>
                                    <a:lumOff val="50000"/>
                                  </a:schemeClr>
                                </a:solidFill>
                                <a:latin typeface="Cambria Math" panose="02040503050406030204" pitchFamily="18" charset="0"/>
                              </a:rPr>
                              <m:t>𝑘𝑚</m:t>
                            </m:r>
                          </m:sub>
                        </m:sSub>
                      </m:num>
                      <m:den>
                        <m:r>
                          <a:rPr lang="en-GB" sz="2000" i="1">
                            <a:solidFill>
                              <a:schemeClr val="bg1">
                                <a:lumMod val="50000"/>
                                <a:lumOff val="50000"/>
                              </a:schemeClr>
                            </a:solidFill>
                            <a:latin typeface="Cambria Math" panose="02040503050406030204" pitchFamily="18" charset="0"/>
                            <a:ea typeface="Cambria Math" panose="02040503050406030204" pitchFamily="18" charset="0"/>
                          </a:rPr>
                          <m:t>𝜕</m:t>
                        </m:r>
                        <m:r>
                          <a:rPr lang="en-GB" sz="2000" i="1">
                            <a:solidFill>
                              <a:schemeClr val="bg1">
                                <a:lumMod val="50000"/>
                                <a:lumOff val="50000"/>
                              </a:schemeClr>
                            </a:solidFill>
                            <a:latin typeface="Cambria Math" panose="02040503050406030204" pitchFamily="18" charset="0"/>
                            <a:ea typeface="Cambria Math" panose="02040503050406030204" pitchFamily="18" charset="0"/>
                          </a:rPr>
                          <m:t>𝑣</m:t>
                        </m:r>
                      </m:den>
                    </m:f>
                  </m:oMath>
                </a14:m>
                <a:endParaRPr lang="en-GB" sz="2000" dirty="0">
                  <a:solidFill>
                    <a:schemeClr val="bg1">
                      <a:lumMod val="50000"/>
                      <a:lumOff val="50000"/>
                    </a:schemeClr>
                  </a:solidFill>
                </a:endParaRPr>
              </a:p>
              <a:p>
                <a:r>
                  <a:rPr lang="en-GB" sz="2000" dirty="0">
                    <a:solidFill>
                      <a:schemeClr val="bg1">
                        <a:lumMod val="50000"/>
                        <a:lumOff val="50000"/>
                      </a:schemeClr>
                    </a:solidFill>
                  </a:rPr>
                  <a:t>Update </a:t>
                </a:r>
                <a14:m>
                  <m:oMath xmlns:m="http://schemas.openxmlformats.org/officeDocument/2006/math">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𝑣</m:t>
                        </m:r>
                      </m:e>
                      <m:sub>
                        <m:r>
                          <a:rPr lang="en-GB" sz="2000" b="0" i="1" smtClean="0">
                            <a:solidFill>
                              <a:schemeClr val="bg1">
                                <a:lumMod val="50000"/>
                                <a:lumOff val="50000"/>
                              </a:schemeClr>
                            </a:solidFill>
                            <a:latin typeface="Cambria Math" panose="02040503050406030204" pitchFamily="18" charset="0"/>
                          </a:rPr>
                          <m:t>𝑛</m:t>
                        </m:r>
                      </m:sub>
                    </m:sSub>
                    <m:r>
                      <a:rPr lang="en-GB" sz="2000" b="0" i="1" smtClean="0">
                        <a:solidFill>
                          <a:schemeClr val="bg1">
                            <a:lumMod val="50000"/>
                            <a:lumOff val="50000"/>
                          </a:schemeClr>
                        </a:solidFill>
                        <a:latin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𝑣</m:t>
                        </m:r>
                      </m:e>
                      <m:sub>
                        <m:r>
                          <a:rPr lang="en-GB" sz="2000" b="0" i="1" smtClean="0">
                            <a:solidFill>
                              <a:schemeClr val="bg1">
                                <a:lumMod val="50000"/>
                                <a:lumOff val="50000"/>
                              </a:schemeClr>
                            </a:solidFill>
                            <a:latin typeface="Cambria Math" panose="02040503050406030204" pitchFamily="18" charset="0"/>
                          </a:rPr>
                          <m:t>𝑛</m:t>
                        </m:r>
                        <m:r>
                          <a:rPr lang="en-GB" sz="2000" b="0" i="1" smtClean="0">
                            <a:solidFill>
                              <a:schemeClr val="bg1">
                                <a:lumMod val="50000"/>
                                <a:lumOff val="50000"/>
                              </a:schemeClr>
                            </a:solidFill>
                            <a:latin typeface="Cambria Math" panose="02040503050406030204" pitchFamily="18" charset="0"/>
                          </a:rPr>
                          <m:t>−1</m:t>
                        </m:r>
                      </m:sub>
                    </m:sSub>
                    <m:r>
                      <a:rPr lang="en-GB" sz="2000" b="0" i="1" smtClean="0">
                        <a:solidFill>
                          <a:schemeClr val="bg1">
                            <a:lumMod val="50000"/>
                            <a:lumOff val="50000"/>
                          </a:schemeClr>
                        </a:solidFill>
                        <a:latin typeface="Cambria Math" panose="02040503050406030204" pitchFamily="18" charset="0"/>
                      </a:rPr>
                      <m:t>+</m:t>
                    </m:r>
                    <m:r>
                      <a:rPr lang="en-GB" sz="2000" b="0" i="1" smtClean="0">
                        <a:solidFill>
                          <a:schemeClr val="bg1">
                            <a:lumMod val="50000"/>
                            <a:lumOff val="50000"/>
                          </a:schemeClr>
                        </a:solidFill>
                        <a:latin typeface="Cambria Math" panose="02040503050406030204" pitchFamily="18" charset="0"/>
                      </a:rPr>
                      <m:t>𝑡</m:t>
                    </m:r>
                    <m:r>
                      <a:rPr lang="en-GB" sz="2000" b="0" i="1" smtClean="0">
                        <a:solidFill>
                          <a:schemeClr val="bg1">
                            <a:lumMod val="50000"/>
                            <a:lumOff val="50000"/>
                          </a:schemeClr>
                        </a:solidFill>
                        <a:latin typeface="Cambria Math" panose="02040503050406030204" pitchFamily="18" charset="0"/>
                        <a:ea typeface="Cambria Math" panose="02040503050406030204" pitchFamily="18" charset="0"/>
                      </a:rPr>
                      <m:t>∙</m:t>
                    </m:r>
                    <m:r>
                      <a:rPr lang="en-GB" sz="2000" i="1">
                        <a:solidFill>
                          <a:schemeClr val="bg1">
                            <a:lumMod val="50000"/>
                            <a:lumOff val="50000"/>
                          </a:schemeClr>
                        </a:solidFill>
                        <a:latin typeface="Cambria Math" panose="02040503050406030204" pitchFamily="18" charset="0"/>
                        <a:ea typeface="Cambria Math" panose="02040503050406030204" pitchFamily="18" charset="0"/>
                      </a:rPr>
                      <m:t>∆</m:t>
                    </m:r>
                    <m:r>
                      <a:rPr lang="en-GB" sz="2000" i="1">
                        <a:solidFill>
                          <a:schemeClr val="bg1">
                            <a:lumMod val="50000"/>
                            <a:lumOff val="50000"/>
                          </a:schemeClr>
                        </a:solidFill>
                        <a:latin typeface="Cambria Math" panose="02040503050406030204" pitchFamily="18" charset="0"/>
                        <a:ea typeface="Cambria Math" panose="02040503050406030204" pitchFamily="18" charset="0"/>
                      </a:rPr>
                      <m:t>𝑣</m:t>
                    </m:r>
                  </m:oMath>
                </a14:m>
                <a:endParaRPr lang="en-GB" sz="2000" dirty="0">
                  <a:solidFill>
                    <a:schemeClr val="bg1">
                      <a:lumMod val="50000"/>
                      <a:lumOff val="50000"/>
                    </a:schemeClr>
                  </a:solidFill>
                </a:endParaRPr>
              </a:p>
              <a:p>
                <a:r>
                  <a:rPr lang="en-GB" sz="2000" dirty="0">
                    <a:solidFill>
                      <a:schemeClr val="bg1">
                        <a:lumMod val="50000"/>
                        <a:lumOff val="50000"/>
                      </a:schemeClr>
                    </a:solidFill>
                  </a:rPr>
                  <a:t>Stopping criterion: </a:t>
                </a:r>
                <a14:m>
                  <m:oMath xmlns:m="http://schemas.openxmlformats.org/officeDocument/2006/math">
                    <m:r>
                      <a:rPr lang="en-GB" sz="2000">
                        <a:solidFill>
                          <a:schemeClr val="bg1">
                            <a:lumMod val="50000"/>
                            <a:lumOff val="50000"/>
                          </a:schemeClr>
                        </a:solidFill>
                        <a:latin typeface="Cambria Math" panose="02040503050406030204" pitchFamily="18" charset="0"/>
                      </a:rPr>
                      <m:t>|</m:t>
                    </m:r>
                    <m:f>
                      <m:fPr>
                        <m:type m:val="lin"/>
                        <m:ctrlPr>
                          <a:rPr lang="en-GB" sz="2000" i="1">
                            <a:solidFill>
                              <a:schemeClr val="bg1">
                                <a:lumMod val="50000"/>
                                <a:lumOff val="50000"/>
                              </a:schemeClr>
                            </a:solidFill>
                            <a:latin typeface="Cambria Math" panose="02040503050406030204" pitchFamily="18" charset="0"/>
                          </a:rPr>
                        </m:ctrlPr>
                      </m:fPr>
                      <m:num>
                        <m:r>
                          <a:rPr lang="en-GB" sz="2000" i="1">
                            <a:solidFill>
                              <a:schemeClr val="bg1">
                                <a:lumMod val="50000"/>
                                <a:lumOff val="50000"/>
                              </a:schemeClr>
                            </a:solidFill>
                            <a:latin typeface="Cambria Math" panose="02040503050406030204" pitchFamily="18" charset="0"/>
                            <a:ea typeface="Cambria Math" panose="02040503050406030204" pitchFamily="18" charset="0"/>
                          </a:rPr>
                          <m:t>𝜕</m:t>
                        </m:r>
                        <m:sSub>
                          <m:sSubPr>
                            <m:ctrlPr>
                              <a:rPr lang="en-GB" sz="2000" i="1">
                                <a:solidFill>
                                  <a:schemeClr val="bg1">
                                    <a:lumMod val="50000"/>
                                    <a:lumOff val="50000"/>
                                  </a:schemeClr>
                                </a:solidFill>
                                <a:latin typeface="Cambria Math" panose="02040503050406030204" pitchFamily="18" charset="0"/>
                              </a:rPr>
                            </m:ctrlPr>
                          </m:sSubPr>
                          <m:e>
                            <m:r>
                              <a:rPr lang="en-GB" sz="2000" i="1">
                                <a:solidFill>
                                  <a:schemeClr val="bg1">
                                    <a:lumMod val="50000"/>
                                    <a:lumOff val="50000"/>
                                  </a:schemeClr>
                                </a:solidFill>
                                <a:latin typeface="Cambria Math" panose="02040503050406030204" pitchFamily="18" charset="0"/>
                              </a:rPr>
                              <m:t>𝐶</m:t>
                            </m:r>
                          </m:e>
                          <m:sub>
                            <m:r>
                              <a:rPr lang="en-GB" sz="2000" i="1">
                                <a:solidFill>
                                  <a:schemeClr val="bg1">
                                    <a:lumMod val="50000"/>
                                    <a:lumOff val="50000"/>
                                  </a:schemeClr>
                                </a:solidFill>
                                <a:latin typeface="Cambria Math" panose="02040503050406030204" pitchFamily="18" charset="0"/>
                              </a:rPr>
                              <m:t>𝑘𝑚</m:t>
                            </m:r>
                          </m:sub>
                        </m:sSub>
                      </m:num>
                      <m:den>
                        <m:r>
                          <a:rPr lang="en-GB" sz="2000" i="1">
                            <a:solidFill>
                              <a:schemeClr val="bg1">
                                <a:lumMod val="50000"/>
                                <a:lumOff val="50000"/>
                              </a:schemeClr>
                            </a:solidFill>
                            <a:latin typeface="Cambria Math" panose="02040503050406030204" pitchFamily="18" charset="0"/>
                            <a:ea typeface="Cambria Math" panose="02040503050406030204" pitchFamily="18" charset="0"/>
                          </a:rPr>
                          <m:t>𝜕</m:t>
                        </m:r>
                        <m:r>
                          <a:rPr lang="en-GB" sz="2000" i="1">
                            <a:solidFill>
                              <a:schemeClr val="bg1">
                                <a:lumMod val="50000"/>
                                <a:lumOff val="50000"/>
                              </a:schemeClr>
                            </a:solidFill>
                            <a:latin typeface="Cambria Math" panose="02040503050406030204" pitchFamily="18" charset="0"/>
                            <a:ea typeface="Cambria Math" panose="02040503050406030204" pitchFamily="18" charset="0"/>
                          </a:rPr>
                          <m:t>𝑣</m:t>
                        </m:r>
                        <m:r>
                          <a:rPr lang="en-GB" sz="2000" i="1">
                            <a:solidFill>
                              <a:schemeClr val="bg1">
                                <a:lumMod val="50000"/>
                                <a:lumOff val="50000"/>
                              </a:schemeClr>
                            </a:solidFill>
                            <a:latin typeface="Cambria Math" panose="02040503050406030204" pitchFamily="18" charset="0"/>
                            <a:ea typeface="Cambria Math" panose="02040503050406030204" pitchFamily="18" charset="0"/>
                          </a:rPr>
                          <m:t>|&lt; </m:t>
                        </m:r>
                        <m:r>
                          <a:rPr lang="en-GB" sz="2000" i="1">
                            <a:solidFill>
                              <a:schemeClr val="bg1">
                                <a:lumMod val="50000"/>
                                <a:lumOff val="50000"/>
                              </a:schemeClr>
                            </a:solidFill>
                            <a:latin typeface="Cambria Math" panose="02040503050406030204" pitchFamily="18" charset="0"/>
                            <a:ea typeface="Cambria Math" panose="02040503050406030204" pitchFamily="18" charset="0"/>
                          </a:rPr>
                          <m:t>𝜂</m:t>
                        </m:r>
                      </m:den>
                    </m:f>
                  </m:oMath>
                </a14:m>
                <a:endParaRPr lang="en-GB" sz="2000" dirty="0">
                  <a:solidFill>
                    <a:schemeClr val="bg1">
                      <a:lumMod val="50000"/>
                      <a:lumOff val="50000"/>
                    </a:schemeClr>
                  </a:solidFill>
                </a:endParaRPr>
              </a:p>
              <a:p>
                <a:endParaRPr lang="en-GB" sz="2000" dirty="0">
                  <a:solidFill>
                    <a:schemeClr val="bg1">
                      <a:lumMod val="50000"/>
                      <a:lumOff val="50000"/>
                    </a:schemeClr>
                  </a:solidFill>
                </a:endParaRPr>
              </a:p>
            </p:txBody>
          </p:sp>
        </mc:Choice>
        <mc:Fallback xmlns="">
          <p:sp>
            <p:nvSpPr>
              <p:cNvPr id="35" name="Segnaposto contenuto 2">
                <a:extLst>
                  <a:ext uri="{FF2B5EF4-FFF2-40B4-BE49-F238E27FC236}">
                    <a16:creationId xmlns:a16="http://schemas.microsoft.com/office/drawing/2014/main" id="{6797600D-5583-6546-997E-D1411344D3D4}"/>
                  </a:ext>
                </a:extLst>
              </p:cNvPr>
              <p:cNvSpPr txBox="1">
                <a:spLocks noRot="1" noChangeAspect="1" noMove="1" noResize="1" noEditPoints="1" noAdjustHandles="1" noChangeArrowheads="1" noChangeShapeType="1" noTextEdit="1"/>
              </p:cNvSpPr>
              <p:nvPr/>
            </p:nvSpPr>
            <p:spPr>
              <a:xfrm>
                <a:off x="7086449" y="4666887"/>
                <a:ext cx="4330485" cy="1861647"/>
              </a:xfrm>
              <a:prstGeom prst="rect">
                <a:avLst/>
              </a:prstGeom>
              <a:blipFill>
                <a:blip r:embed="rId11"/>
                <a:stretch>
                  <a:fillRect l="-1266" t="-26230" r="-7314" b="-38361"/>
                </a:stretch>
              </a:blipFill>
            </p:spPr>
            <p:txBody>
              <a:bodyPr/>
              <a:lstStyle/>
              <a:p>
                <a:r>
                  <a:rPr lang="en-GB">
                    <a:noFill/>
                  </a:rPr>
                  <a:t> </a:t>
                </a:r>
              </a:p>
            </p:txBody>
          </p:sp>
        </mc:Fallback>
      </mc:AlternateContent>
      <p:sp>
        <p:nvSpPr>
          <p:cNvPr id="37" name="Segnaposto contenuto 2">
            <a:extLst>
              <a:ext uri="{FF2B5EF4-FFF2-40B4-BE49-F238E27FC236}">
                <a16:creationId xmlns:a16="http://schemas.microsoft.com/office/drawing/2014/main" xmlns="" id="{686D2034-FFEC-E444-B75C-623FE6DCE6AE}"/>
              </a:ext>
            </a:extLst>
          </p:cNvPr>
          <p:cNvSpPr txBox="1">
            <a:spLocks/>
          </p:cNvSpPr>
          <p:nvPr/>
        </p:nvSpPr>
        <p:spPr>
          <a:xfrm>
            <a:off x="7125013" y="4128873"/>
            <a:ext cx="4330485" cy="467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i="1" dirty="0"/>
              <a:t>Pseudo-code:</a:t>
            </a:r>
            <a:endParaRPr lang="en-GB" sz="2000" dirty="0"/>
          </a:p>
        </p:txBody>
      </p:sp>
      <mc:AlternateContent xmlns:mc="http://schemas.openxmlformats.org/markup-compatibility/2006" xmlns:a14="http://schemas.microsoft.com/office/drawing/2010/main">
        <mc:Choice Requires="a14">
          <p:sp>
            <p:nvSpPr>
              <p:cNvPr id="39" name="Segnaposto contenuto 2">
                <a:extLst>
                  <a:ext uri="{FF2B5EF4-FFF2-40B4-BE49-F238E27FC236}">
                    <a16:creationId xmlns:a16="http://schemas.microsoft.com/office/drawing/2014/main" xmlns="" id="{0B0D7AB4-7DCB-7F47-81CE-0283C2CAC406}"/>
                  </a:ext>
                </a:extLst>
              </p:cNvPr>
              <p:cNvSpPr txBox="1">
                <a:spLocks/>
              </p:cNvSpPr>
              <p:nvPr/>
            </p:nvSpPr>
            <p:spPr>
              <a:xfrm>
                <a:off x="522742" y="6330522"/>
                <a:ext cx="10382250" cy="325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GB" sz="1400" dirty="0">
                    <a:solidFill>
                      <a:schemeClr val="bg1">
                        <a:lumMod val="50000"/>
                        <a:lumOff val="50000"/>
                      </a:schemeClr>
                    </a:solidFill>
                  </a:rPr>
                  <a:t>* The optimal value for </a:t>
                </a:r>
                <a14:m>
                  <m:oMath xmlns:m="http://schemas.openxmlformats.org/officeDocument/2006/math">
                    <m:r>
                      <a:rPr lang="en-GB" sz="1400" b="0" i="1" smtClean="0">
                        <a:solidFill>
                          <a:schemeClr val="bg1">
                            <a:lumMod val="50000"/>
                            <a:lumOff val="50000"/>
                          </a:schemeClr>
                        </a:solidFill>
                        <a:latin typeface="Cambria Math" panose="02040503050406030204" pitchFamily="18" charset="0"/>
                      </a:rPr>
                      <m:t>𝑡</m:t>
                    </m:r>
                  </m:oMath>
                </a14:m>
                <a:r>
                  <a:rPr lang="en-GB" sz="1400" dirty="0"/>
                  <a:t> </a:t>
                </a:r>
                <a:r>
                  <a:rPr lang="en-GB" sz="1400" dirty="0">
                    <a:solidFill>
                      <a:schemeClr val="bg1">
                        <a:lumMod val="50000"/>
                        <a:lumOff val="50000"/>
                      </a:schemeClr>
                    </a:solidFill>
                  </a:rPr>
                  <a:t>can be determined via backtracking line search</a:t>
                </a:r>
              </a:p>
            </p:txBody>
          </p:sp>
        </mc:Choice>
        <mc:Fallback xmlns="">
          <p:sp>
            <p:nvSpPr>
              <p:cNvPr id="39" name="Segnaposto contenuto 2">
                <a:extLst>
                  <a:ext uri="{FF2B5EF4-FFF2-40B4-BE49-F238E27FC236}">
                    <a16:creationId xmlns:a16="http://schemas.microsoft.com/office/drawing/2014/main" id="{0B0D7AB4-7DCB-7F47-81CE-0283C2CAC406}"/>
                  </a:ext>
                </a:extLst>
              </p:cNvPr>
              <p:cNvSpPr txBox="1">
                <a:spLocks noRot="1" noChangeAspect="1" noMove="1" noResize="1" noEditPoints="1" noAdjustHandles="1" noChangeArrowheads="1" noChangeShapeType="1" noTextEdit="1"/>
              </p:cNvSpPr>
              <p:nvPr/>
            </p:nvSpPr>
            <p:spPr>
              <a:xfrm>
                <a:off x="522742" y="6330522"/>
                <a:ext cx="10382250" cy="325144"/>
              </a:xfrm>
              <a:prstGeom prst="rect">
                <a:avLst/>
              </a:prstGeom>
              <a:blipFill>
                <a:blip r:embed="rId12"/>
                <a:stretch>
                  <a:fillRect l="-176" t="-9259" b="-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xmlns="" id="{AF73DEF4-2216-4F43-8167-74ED80CEDAB3}"/>
                  </a:ext>
                </a:extLst>
              </p:cNvPr>
              <p:cNvSpPr txBox="1"/>
              <p:nvPr/>
            </p:nvSpPr>
            <p:spPr>
              <a:xfrm>
                <a:off x="7418011" y="5131852"/>
                <a:ext cx="3543379" cy="628057"/>
              </a:xfrm>
              <a:prstGeom prst="rect">
                <a:avLst/>
              </a:prstGeom>
              <a:solidFill>
                <a:schemeClr val="bg1"/>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lin"/>
                          <m:ctrlPr>
                            <a:rPr lang="en-GB" i="1" smtClean="0">
                              <a:latin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𝐶</m:t>
                              </m:r>
                            </m:e>
                            <m:sub>
                              <m:r>
                                <a:rPr lang="it-IT" b="0" i="1" smtClean="0">
                                  <a:latin typeface="Cambria Math" panose="02040503050406030204" pitchFamily="18" charset="0"/>
                                  <a:ea typeface="Cambria Math" panose="02040503050406030204" pitchFamily="18" charset="0"/>
                                </a:rPr>
                                <m:t>𝑘𝑚</m:t>
                              </m:r>
                            </m:sub>
                          </m:sSub>
                        </m:num>
                        <m:den>
                          <m:r>
                            <a:rPr lang="en-GB"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𝑣</m:t>
                          </m:r>
                        </m:den>
                      </m:f>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𝑘𝑚</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𝑣</m:t>
                              </m:r>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𝜀</m:t>
                              </m:r>
                            </m:e>
                          </m:d>
                          <m:r>
                            <a:rPr lang="it-IT" b="0" i="1" smtClean="0">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𝑘𝑚</m:t>
                              </m:r>
                            </m:sub>
                          </m:sSub>
                          <m:r>
                            <a:rPr lang="it-IT" i="1">
                              <a:latin typeface="Cambria Math" panose="02040503050406030204" pitchFamily="18" charset="0"/>
                            </a:rPr>
                            <m:t>(</m:t>
                          </m:r>
                          <m:r>
                            <a:rPr lang="it-IT" i="1">
                              <a:latin typeface="Cambria Math" panose="02040503050406030204" pitchFamily="18" charset="0"/>
                            </a:rPr>
                            <m:t>𝑣</m:t>
                          </m:r>
                          <m:r>
                            <a:rPr lang="it-IT" i="1">
                              <a:latin typeface="Cambria Math" panose="02040503050406030204" pitchFamily="18" charset="0"/>
                              <a:ea typeface="Cambria Math" panose="02040503050406030204" pitchFamily="18" charset="0"/>
                            </a:rPr>
                            <m:t>)</m:t>
                          </m:r>
                        </m:num>
                        <m:den>
                          <m:r>
                            <a:rPr lang="it-IT" b="0" i="1" smtClean="0">
                              <a:latin typeface="Cambria Math" panose="02040503050406030204" pitchFamily="18" charset="0"/>
                              <a:ea typeface="Cambria Math" panose="02040503050406030204" pitchFamily="18" charset="0"/>
                            </a:rPr>
                            <m:t>𝜀</m:t>
                          </m:r>
                        </m:den>
                      </m:f>
                    </m:oMath>
                  </m:oMathPara>
                </a14:m>
                <a:endParaRPr lang="en-GB" dirty="0"/>
              </a:p>
            </p:txBody>
          </p:sp>
        </mc:Choice>
        <mc:Fallback xmlns="">
          <p:sp>
            <p:nvSpPr>
              <p:cNvPr id="8" name="CasellaDiTesto 7">
                <a:extLst>
                  <a:ext uri="{FF2B5EF4-FFF2-40B4-BE49-F238E27FC236}">
                    <a16:creationId xmlns:a16="http://schemas.microsoft.com/office/drawing/2014/main" id="{AF73DEF4-2216-4F43-8167-74ED80CEDAB3}"/>
                  </a:ext>
                </a:extLst>
              </p:cNvPr>
              <p:cNvSpPr txBox="1">
                <a:spLocks noRot="1" noChangeAspect="1" noMove="1" noResize="1" noEditPoints="1" noAdjustHandles="1" noChangeArrowheads="1" noChangeShapeType="1" noTextEdit="1"/>
              </p:cNvSpPr>
              <p:nvPr/>
            </p:nvSpPr>
            <p:spPr>
              <a:xfrm>
                <a:off x="7418011" y="5131852"/>
                <a:ext cx="3543379" cy="628057"/>
              </a:xfrm>
              <a:prstGeom prst="rect">
                <a:avLst/>
              </a:prstGeom>
              <a:blipFill>
                <a:blip r:embed="rId13"/>
                <a:stretch>
                  <a:fillRect/>
                </a:stretch>
              </a:blipFill>
              <a:ln>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361479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mph" presetSubtype="2" fill="hold" grpId="1" nodeType="clickEffect">
                                  <p:stCondLst>
                                    <p:cond delay="0"/>
                                  </p:stCondLst>
                                  <p:childTnLst>
                                    <p:animClr clrSpc="rgb" dir="cw">
                                      <p:cBhvr override="childStyle">
                                        <p:cTn id="25" dur="500" fill="hold"/>
                                        <p:tgtEl>
                                          <p:spTgt spid="10">
                                            <p:txEl>
                                              <p:pRg st="0" end="0"/>
                                            </p:txEl>
                                          </p:spTgt>
                                        </p:tgtEl>
                                        <p:attrNameLst>
                                          <p:attrName>style.color</p:attrName>
                                        </p:attrNameLst>
                                      </p:cBhvr>
                                      <p:to>
                                        <a:schemeClr val="tx1"/>
                                      </p:to>
                                    </p:animClr>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grpId="1" nodeType="clickEffect">
                                  <p:stCondLst>
                                    <p:cond delay="0"/>
                                  </p:stCondLst>
                                  <p:childTnLst>
                                    <p:animClr clrSpc="rgb" dir="cw">
                                      <p:cBhvr override="childStyle">
                                        <p:cTn id="32" dur="500" fill="hold"/>
                                        <p:tgtEl>
                                          <p:spTgt spid="10">
                                            <p:txEl>
                                              <p:pRg st="1" end="1"/>
                                            </p:txEl>
                                          </p:spTgt>
                                        </p:tgtEl>
                                        <p:attrNameLst>
                                          <p:attrName>style.color</p:attrName>
                                        </p:attrNameLst>
                                      </p:cBhvr>
                                      <p:to>
                                        <a:schemeClr val="tx1"/>
                                      </p:to>
                                    </p:animClr>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6" presetClass="entr" presetSubtype="26"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inHorizontal)">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grpId="1" nodeType="clickEffect">
                                  <p:stCondLst>
                                    <p:cond delay="0"/>
                                  </p:stCondLst>
                                  <p:childTnLst>
                                    <p:animClr clrSpc="rgb" dir="cw">
                                      <p:cBhvr override="childStyle">
                                        <p:cTn id="43" dur="500" fill="hold"/>
                                        <p:tgtEl>
                                          <p:spTgt spid="10">
                                            <p:txEl>
                                              <p:pRg st="2" end="2"/>
                                            </p:txEl>
                                          </p:spTgt>
                                        </p:tgtEl>
                                        <p:attrNameLst>
                                          <p:attrName>style.color</p:attrName>
                                        </p:attrNameLst>
                                      </p:cBhvr>
                                      <p:to>
                                        <a:schemeClr val="tx1"/>
                                      </p:to>
                                    </p:animClr>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xEl>
                                              <p:pRg st="0" end="0"/>
                                            </p:txEl>
                                          </p:spTgt>
                                        </p:tgtEl>
                                        <p:attrNameLst>
                                          <p:attrName>style.visibility</p:attrName>
                                        </p:attrNameLst>
                                      </p:cBhvr>
                                      <p:to>
                                        <p:strVal val="visible"/>
                                      </p:to>
                                    </p:set>
                                    <p:animEffect transition="in" filter="fade">
                                      <p:cBhvr>
                                        <p:cTn id="50" dur="500"/>
                                        <p:tgtEl>
                                          <p:spTgt spid="39">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2" nodeType="clickEffect">
                                  <p:stCondLst>
                                    <p:cond delay="0"/>
                                  </p:stCondLst>
                                  <p:childTnLst>
                                    <p:animEffect transition="out" filter="fade">
                                      <p:cBhvr>
                                        <p:cTn id="54" dur="500"/>
                                        <p:tgtEl>
                                          <p:spTgt spid="10">
                                            <p:txEl>
                                              <p:pRg st="0" end="0"/>
                                            </p:txEl>
                                          </p:spTgt>
                                        </p:tgtEl>
                                      </p:cBhvr>
                                    </p:animEffect>
                                    <p:set>
                                      <p:cBhvr>
                                        <p:cTn id="55" dur="1" fill="hold">
                                          <p:stCondLst>
                                            <p:cond delay="499"/>
                                          </p:stCondLst>
                                        </p:cTn>
                                        <p:tgtEl>
                                          <p:spTgt spid="10">
                                            <p:txEl>
                                              <p:pRg st="0" end="0"/>
                                            </p:txEl>
                                          </p:spTgt>
                                        </p:tgtEl>
                                        <p:attrNameLst>
                                          <p:attrName>style.visibility</p:attrName>
                                        </p:attrNameLst>
                                      </p:cBhvr>
                                      <p:to>
                                        <p:strVal val="hidden"/>
                                      </p:to>
                                    </p:set>
                                  </p:childTnLst>
                                </p:cTn>
                              </p:par>
                              <p:par>
                                <p:cTn id="56" presetID="10" presetClass="exit" presetSubtype="0" fill="hold" grpId="2" nodeType="withEffect">
                                  <p:stCondLst>
                                    <p:cond delay="0"/>
                                  </p:stCondLst>
                                  <p:childTnLst>
                                    <p:animEffect transition="out" filter="fade">
                                      <p:cBhvr>
                                        <p:cTn id="57" dur="500"/>
                                        <p:tgtEl>
                                          <p:spTgt spid="10">
                                            <p:txEl>
                                              <p:pRg st="1" end="1"/>
                                            </p:txEl>
                                          </p:spTgt>
                                        </p:tgtEl>
                                      </p:cBhvr>
                                    </p:animEffect>
                                    <p:set>
                                      <p:cBhvr>
                                        <p:cTn id="58" dur="1" fill="hold">
                                          <p:stCondLst>
                                            <p:cond delay="499"/>
                                          </p:stCondLst>
                                        </p:cTn>
                                        <p:tgtEl>
                                          <p:spTgt spid="10">
                                            <p:txEl>
                                              <p:pRg st="1" end="1"/>
                                            </p:txEl>
                                          </p:spTgt>
                                        </p:tgtEl>
                                        <p:attrNameLst>
                                          <p:attrName>style.visibility</p:attrName>
                                        </p:attrNameLst>
                                      </p:cBhvr>
                                      <p:to>
                                        <p:strVal val="hidden"/>
                                      </p:to>
                                    </p:set>
                                  </p:childTnLst>
                                </p:cTn>
                              </p:par>
                              <p:par>
                                <p:cTn id="59" presetID="10" presetClass="exit" presetSubtype="0" fill="hold" grpId="2" nodeType="withEffect">
                                  <p:stCondLst>
                                    <p:cond delay="0"/>
                                  </p:stCondLst>
                                  <p:childTnLst>
                                    <p:animEffect transition="out" filter="fade">
                                      <p:cBhvr>
                                        <p:cTn id="60" dur="500"/>
                                        <p:tgtEl>
                                          <p:spTgt spid="10">
                                            <p:txEl>
                                              <p:pRg st="2" end="2"/>
                                            </p:txEl>
                                          </p:spTgt>
                                        </p:tgtEl>
                                      </p:cBhvr>
                                    </p:animEffect>
                                    <p:set>
                                      <p:cBhvr>
                                        <p:cTn id="61" dur="1" fill="hold">
                                          <p:stCondLst>
                                            <p:cond delay="499"/>
                                          </p:stCondLst>
                                        </p:cTn>
                                        <p:tgtEl>
                                          <p:spTgt spid="10">
                                            <p:txEl>
                                              <p:pRg st="2" end="2"/>
                                            </p:txEl>
                                          </p:spTgt>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4">
                                            <p:txEl>
                                              <p:pRg st="0" end="0"/>
                                            </p:txEl>
                                          </p:spTgt>
                                        </p:tgtEl>
                                        <p:attrNameLst>
                                          <p:attrName>style.visibility</p:attrName>
                                        </p:attrNameLst>
                                      </p:cBhvr>
                                      <p:to>
                                        <p:strVal val="visible"/>
                                      </p:to>
                                    </p:set>
                                    <p:animEffect transition="in" filter="fade">
                                      <p:cBhvr>
                                        <p:cTn id="65" dur="500"/>
                                        <p:tgtEl>
                                          <p:spTgt spid="34">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4">
                                            <p:txEl>
                                              <p:pRg st="1" end="1"/>
                                            </p:txEl>
                                          </p:spTgt>
                                        </p:tgtEl>
                                        <p:attrNameLst>
                                          <p:attrName>style.visibility</p:attrName>
                                        </p:attrNameLst>
                                      </p:cBhvr>
                                      <p:to>
                                        <p:strVal val="visible"/>
                                      </p:to>
                                    </p:set>
                                    <p:animEffect transition="in" filter="fade">
                                      <p:cBhvr>
                                        <p:cTn id="68" dur="500"/>
                                        <p:tgtEl>
                                          <p:spTgt spid="34">
                                            <p:txEl>
                                              <p:pRg st="1" end="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
                                            <p:txEl>
                                              <p:pRg st="2" end="2"/>
                                            </p:txEl>
                                          </p:spTgt>
                                        </p:tgtEl>
                                        <p:attrNameLst>
                                          <p:attrName>style.visibility</p:attrName>
                                        </p:attrNameLst>
                                      </p:cBhvr>
                                      <p:to>
                                        <p:strVal val="visible"/>
                                      </p:to>
                                    </p:set>
                                    <p:animEffect transition="in" filter="fade">
                                      <p:cBhvr>
                                        <p:cTn id="71" dur="500"/>
                                        <p:tgtEl>
                                          <p:spTgt spid="34">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mph" presetSubtype="2" fill="hold" grpId="1" nodeType="clickEffect">
                                  <p:stCondLst>
                                    <p:cond delay="0"/>
                                  </p:stCondLst>
                                  <p:childTnLst>
                                    <p:animClr clrSpc="rgb" dir="cw">
                                      <p:cBhvr override="childStyle">
                                        <p:cTn id="75" dur="500" fill="hold"/>
                                        <p:tgtEl>
                                          <p:spTgt spid="34">
                                            <p:txEl>
                                              <p:pRg st="0" end="0"/>
                                            </p:txEl>
                                          </p:spTgt>
                                        </p:tgtEl>
                                        <p:attrNameLst>
                                          <p:attrName>style.color</p:attrName>
                                        </p:attrNameLst>
                                      </p:cBhvr>
                                      <p:to>
                                        <a:schemeClr val="tx1"/>
                                      </p:to>
                                    </p:animClr>
                                  </p:childTnLst>
                                </p:cTn>
                              </p:par>
                            </p:childTnLst>
                          </p:cTn>
                        </p:par>
                      </p:childTnLst>
                    </p:cTn>
                  </p:par>
                  <p:par>
                    <p:cTn id="76" fill="hold">
                      <p:stCondLst>
                        <p:cond delay="indefinite"/>
                      </p:stCondLst>
                      <p:childTnLst>
                        <p:par>
                          <p:cTn id="77" fill="hold">
                            <p:stCondLst>
                              <p:cond delay="0"/>
                            </p:stCondLst>
                            <p:childTnLst>
                              <p:par>
                                <p:cTn id="78" presetID="3" presetClass="emph" presetSubtype="2" fill="hold" grpId="1" nodeType="clickEffect">
                                  <p:stCondLst>
                                    <p:cond delay="0"/>
                                  </p:stCondLst>
                                  <p:childTnLst>
                                    <p:animClr clrSpc="rgb" dir="cw">
                                      <p:cBhvr override="childStyle">
                                        <p:cTn id="79" dur="500" fill="hold"/>
                                        <p:tgtEl>
                                          <p:spTgt spid="34">
                                            <p:txEl>
                                              <p:pRg st="1" end="1"/>
                                            </p:txEl>
                                          </p:spTgt>
                                        </p:tgtEl>
                                        <p:attrNameLst>
                                          <p:attrName>style.color</p:attrName>
                                        </p:attrNameLst>
                                      </p:cBhvr>
                                      <p:to>
                                        <a:schemeClr val="tx1"/>
                                      </p:to>
                                    </p:animClr>
                                  </p:childTnLst>
                                </p:cTn>
                              </p:par>
                              <p:par>
                                <p:cTn id="80" presetID="16" presetClass="entr" presetSubtype="26"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barn(inHorizontal)">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mph" presetSubtype="2" fill="hold" grpId="1" nodeType="clickEffect">
                                  <p:stCondLst>
                                    <p:cond delay="0"/>
                                  </p:stCondLst>
                                  <p:childTnLst>
                                    <p:animClr clrSpc="rgb" dir="cw">
                                      <p:cBhvr override="childStyle">
                                        <p:cTn id="86" dur="500" fill="hold"/>
                                        <p:tgtEl>
                                          <p:spTgt spid="34">
                                            <p:txEl>
                                              <p:pRg st="2" end="2"/>
                                            </p:txEl>
                                          </p:spTgt>
                                        </p:tgtEl>
                                        <p:attrNameLst>
                                          <p:attrName>style.color</p:attrName>
                                        </p:attrNameLst>
                                      </p:cBhvr>
                                      <p:to>
                                        <a:schemeClr val="tx1"/>
                                      </p:to>
                                    </p:animClr>
                                  </p:childTnLst>
                                </p:cTn>
                              </p:par>
                              <p:par>
                                <p:cTn id="87" presetID="10" presetClass="entr" presetSubtype="0"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2" nodeType="clickEffect">
                                  <p:stCondLst>
                                    <p:cond delay="0"/>
                                  </p:stCondLst>
                                  <p:childTnLst>
                                    <p:animEffect transition="out" filter="fade">
                                      <p:cBhvr>
                                        <p:cTn id="93" dur="500"/>
                                        <p:tgtEl>
                                          <p:spTgt spid="34">
                                            <p:txEl>
                                              <p:pRg st="0" end="0"/>
                                            </p:txEl>
                                          </p:spTgt>
                                        </p:tgtEl>
                                      </p:cBhvr>
                                    </p:animEffect>
                                    <p:set>
                                      <p:cBhvr>
                                        <p:cTn id="94" dur="1" fill="hold">
                                          <p:stCondLst>
                                            <p:cond delay="499"/>
                                          </p:stCondLst>
                                        </p:cTn>
                                        <p:tgtEl>
                                          <p:spTgt spid="34">
                                            <p:txEl>
                                              <p:pRg st="0" end="0"/>
                                            </p:txEl>
                                          </p:spTgt>
                                        </p:tgtEl>
                                        <p:attrNameLst>
                                          <p:attrName>style.visibility</p:attrName>
                                        </p:attrNameLst>
                                      </p:cBhvr>
                                      <p:to>
                                        <p:strVal val="hidden"/>
                                      </p:to>
                                    </p:set>
                                  </p:childTnLst>
                                </p:cTn>
                              </p:par>
                              <p:par>
                                <p:cTn id="95" presetID="10" presetClass="exit" presetSubtype="0" fill="hold" grpId="2" nodeType="withEffect">
                                  <p:stCondLst>
                                    <p:cond delay="0"/>
                                  </p:stCondLst>
                                  <p:childTnLst>
                                    <p:animEffect transition="out" filter="fade">
                                      <p:cBhvr>
                                        <p:cTn id="96" dur="500"/>
                                        <p:tgtEl>
                                          <p:spTgt spid="34">
                                            <p:txEl>
                                              <p:pRg st="1" end="1"/>
                                            </p:txEl>
                                          </p:spTgt>
                                        </p:tgtEl>
                                      </p:cBhvr>
                                    </p:animEffect>
                                    <p:set>
                                      <p:cBhvr>
                                        <p:cTn id="97" dur="1" fill="hold">
                                          <p:stCondLst>
                                            <p:cond delay="499"/>
                                          </p:stCondLst>
                                        </p:cTn>
                                        <p:tgtEl>
                                          <p:spTgt spid="34">
                                            <p:txEl>
                                              <p:pRg st="1" end="1"/>
                                            </p:txEl>
                                          </p:spTgt>
                                        </p:tgtEl>
                                        <p:attrNameLst>
                                          <p:attrName>style.visibility</p:attrName>
                                        </p:attrNameLst>
                                      </p:cBhvr>
                                      <p:to>
                                        <p:strVal val="hidden"/>
                                      </p:to>
                                    </p:set>
                                  </p:childTnLst>
                                </p:cTn>
                              </p:par>
                              <p:par>
                                <p:cTn id="98" presetID="10" presetClass="exit" presetSubtype="0" fill="hold" grpId="2" nodeType="withEffect">
                                  <p:stCondLst>
                                    <p:cond delay="0"/>
                                  </p:stCondLst>
                                  <p:childTnLst>
                                    <p:animEffect transition="out" filter="fade">
                                      <p:cBhvr>
                                        <p:cTn id="99" dur="500"/>
                                        <p:tgtEl>
                                          <p:spTgt spid="34">
                                            <p:txEl>
                                              <p:pRg st="2" end="2"/>
                                            </p:txEl>
                                          </p:spTgt>
                                        </p:tgtEl>
                                      </p:cBhvr>
                                    </p:animEffect>
                                    <p:set>
                                      <p:cBhvr>
                                        <p:cTn id="100" dur="1" fill="hold">
                                          <p:stCondLst>
                                            <p:cond delay="499"/>
                                          </p:stCondLst>
                                        </p:cTn>
                                        <p:tgtEl>
                                          <p:spTgt spid="34">
                                            <p:txEl>
                                              <p:pRg st="2" end="2"/>
                                            </p:txEl>
                                          </p:spTgt>
                                        </p:tgtEl>
                                        <p:attrNameLst>
                                          <p:attrName>style.visibility</p:attrName>
                                        </p:attrNameLst>
                                      </p:cBhvr>
                                      <p:to>
                                        <p:strVal val="hidden"/>
                                      </p:to>
                                    </p:se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35">
                                            <p:txEl>
                                              <p:pRg st="0" end="0"/>
                                            </p:txEl>
                                          </p:spTgt>
                                        </p:tgtEl>
                                        <p:attrNameLst>
                                          <p:attrName>style.visibility</p:attrName>
                                        </p:attrNameLst>
                                      </p:cBhvr>
                                      <p:to>
                                        <p:strVal val="visible"/>
                                      </p:to>
                                    </p:set>
                                    <p:animEffect transition="in" filter="fade">
                                      <p:cBhvr>
                                        <p:cTn id="104" dur="500"/>
                                        <p:tgtEl>
                                          <p:spTgt spid="35">
                                            <p:txEl>
                                              <p:pRg st="0" end="0"/>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5">
                                            <p:txEl>
                                              <p:pRg st="1" end="1"/>
                                            </p:txEl>
                                          </p:spTgt>
                                        </p:tgtEl>
                                        <p:attrNameLst>
                                          <p:attrName>style.visibility</p:attrName>
                                        </p:attrNameLst>
                                      </p:cBhvr>
                                      <p:to>
                                        <p:strVal val="visible"/>
                                      </p:to>
                                    </p:set>
                                    <p:animEffect transition="in" filter="fade">
                                      <p:cBhvr>
                                        <p:cTn id="107" dur="500"/>
                                        <p:tgtEl>
                                          <p:spTgt spid="35">
                                            <p:txEl>
                                              <p:pRg st="1" end="1"/>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5">
                                            <p:txEl>
                                              <p:pRg st="2" end="2"/>
                                            </p:txEl>
                                          </p:spTgt>
                                        </p:tgtEl>
                                        <p:attrNameLst>
                                          <p:attrName>style.visibility</p:attrName>
                                        </p:attrNameLst>
                                      </p:cBhvr>
                                      <p:to>
                                        <p:strVal val="visible"/>
                                      </p:to>
                                    </p:set>
                                    <p:animEffect transition="in" filter="fade">
                                      <p:cBhvr>
                                        <p:cTn id="110" dur="500"/>
                                        <p:tgtEl>
                                          <p:spTgt spid="35">
                                            <p:txEl>
                                              <p:pRg st="2" end="2"/>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5">
                                            <p:txEl>
                                              <p:pRg st="3" end="3"/>
                                            </p:txEl>
                                          </p:spTgt>
                                        </p:tgtEl>
                                        <p:attrNameLst>
                                          <p:attrName>style.visibility</p:attrName>
                                        </p:attrNameLst>
                                      </p:cBhvr>
                                      <p:to>
                                        <p:strVal val="visible"/>
                                      </p:to>
                                    </p:set>
                                    <p:animEffect transition="in" filter="fade">
                                      <p:cBhvr>
                                        <p:cTn id="113" dur="500"/>
                                        <p:tgtEl>
                                          <p:spTgt spid="35">
                                            <p:txEl>
                                              <p:pRg st="3" end="3"/>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mph" presetSubtype="2" fill="hold" grpId="1" nodeType="clickEffect">
                                  <p:stCondLst>
                                    <p:cond delay="0"/>
                                  </p:stCondLst>
                                  <p:childTnLst>
                                    <p:animClr clrSpc="rgb" dir="cw">
                                      <p:cBhvr override="childStyle">
                                        <p:cTn id="117" dur="500" fill="hold"/>
                                        <p:tgtEl>
                                          <p:spTgt spid="35">
                                            <p:txEl>
                                              <p:pRg st="0" end="0"/>
                                            </p:txEl>
                                          </p:spTgt>
                                        </p:tgtEl>
                                        <p:attrNameLst>
                                          <p:attrName>style.color</p:attrName>
                                        </p:attrNameLst>
                                      </p:cBhvr>
                                      <p:to>
                                        <a:schemeClr val="tx1"/>
                                      </p:to>
                                    </p:animClr>
                                  </p:childTnLst>
                                </p:cTn>
                              </p:par>
                            </p:childTnLst>
                          </p:cTn>
                        </p:par>
                      </p:childTnLst>
                    </p:cTn>
                  </p:par>
                  <p:par>
                    <p:cTn id="118" fill="hold">
                      <p:stCondLst>
                        <p:cond delay="indefinite"/>
                      </p:stCondLst>
                      <p:childTnLst>
                        <p:par>
                          <p:cTn id="119" fill="hold">
                            <p:stCondLst>
                              <p:cond delay="0"/>
                            </p:stCondLst>
                            <p:childTnLst>
                              <p:par>
                                <p:cTn id="120" presetID="3" presetClass="emph" presetSubtype="2" fill="hold" grpId="1" nodeType="clickEffect">
                                  <p:stCondLst>
                                    <p:cond delay="0"/>
                                  </p:stCondLst>
                                  <p:childTnLst>
                                    <p:animClr clrSpc="rgb" dir="cw">
                                      <p:cBhvr override="childStyle">
                                        <p:cTn id="121" dur="500" fill="hold"/>
                                        <p:tgtEl>
                                          <p:spTgt spid="35">
                                            <p:txEl>
                                              <p:pRg st="1" end="1"/>
                                            </p:txEl>
                                          </p:spTgt>
                                        </p:tgtEl>
                                        <p:attrNameLst>
                                          <p:attrName>style.color</p:attrName>
                                        </p:attrNameLst>
                                      </p:cBhvr>
                                      <p:to>
                                        <a:schemeClr val="tx1"/>
                                      </p:to>
                                    </p:animClr>
                                  </p:childTnLst>
                                </p:cTn>
                              </p:par>
                              <p:par>
                                <p:cTn id="122" presetID="16" presetClass="entr" presetSubtype="26" fill="hold" nodeType="withEffect">
                                  <p:stCondLst>
                                    <p:cond delay="0"/>
                                  </p:stCondLst>
                                  <p:childTnLst>
                                    <p:set>
                                      <p:cBhvr>
                                        <p:cTn id="123" dur="1" fill="hold">
                                          <p:stCondLst>
                                            <p:cond delay="0"/>
                                          </p:stCondLst>
                                        </p:cTn>
                                        <p:tgtEl>
                                          <p:spTgt spid="33"/>
                                        </p:tgtEl>
                                        <p:attrNameLst>
                                          <p:attrName>style.visibility</p:attrName>
                                        </p:attrNameLst>
                                      </p:cBhvr>
                                      <p:to>
                                        <p:strVal val="visible"/>
                                      </p:to>
                                    </p:set>
                                    <p:animEffect transition="in" filter="barn(inHorizontal)">
                                      <p:cBhvr>
                                        <p:cTn id="124" dur="500"/>
                                        <p:tgtEl>
                                          <p:spTgt spid="33"/>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mph" presetSubtype="2" fill="hold" grpId="1" nodeType="clickEffect">
                                  <p:stCondLst>
                                    <p:cond delay="0"/>
                                  </p:stCondLst>
                                  <p:childTnLst>
                                    <p:animClr clrSpc="rgb" dir="cw">
                                      <p:cBhvr override="childStyle">
                                        <p:cTn id="128" dur="500" fill="hold"/>
                                        <p:tgtEl>
                                          <p:spTgt spid="35">
                                            <p:txEl>
                                              <p:pRg st="2" end="2"/>
                                            </p:txEl>
                                          </p:spTgt>
                                        </p:tgtEl>
                                        <p:attrNameLst>
                                          <p:attrName>style.color</p:attrName>
                                        </p:attrNameLst>
                                      </p:cBhvr>
                                      <p:to>
                                        <a:schemeClr val="tx1"/>
                                      </p:to>
                                    </p:animClr>
                                  </p:childTnLst>
                                </p:cTn>
                              </p:par>
                              <p:par>
                                <p:cTn id="129" presetID="10" presetClass="entr" presetSubtype="0" fill="hold" nodeType="withEffect">
                                  <p:stCondLst>
                                    <p:cond delay="0"/>
                                  </p:stCondLst>
                                  <p:childTnLst>
                                    <p:set>
                                      <p:cBhvr>
                                        <p:cTn id="130" dur="1" fill="hold">
                                          <p:stCondLst>
                                            <p:cond delay="0"/>
                                          </p:stCondLst>
                                        </p:cTn>
                                        <p:tgtEl>
                                          <p:spTgt spid="21"/>
                                        </p:tgtEl>
                                        <p:attrNameLst>
                                          <p:attrName>style.visibility</p:attrName>
                                        </p:attrNameLst>
                                      </p:cBhvr>
                                      <p:to>
                                        <p:strVal val="visible"/>
                                      </p:to>
                                    </p:set>
                                    <p:animEffect transition="in" filter="fade">
                                      <p:cBhvr>
                                        <p:cTn id="131" dur="500"/>
                                        <p:tgtEl>
                                          <p:spTgt spid="21"/>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mph" presetSubtype="2" fill="hold" grpId="1" nodeType="clickEffect">
                                  <p:stCondLst>
                                    <p:cond delay="0"/>
                                  </p:stCondLst>
                                  <p:childTnLst>
                                    <p:animClr clrSpc="rgb" dir="cw">
                                      <p:cBhvr override="childStyle">
                                        <p:cTn id="135" dur="500" fill="hold"/>
                                        <p:tgtEl>
                                          <p:spTgt spid="35">
                                            <p:txEl>
                                              <p:pRg st="3" end="3"/>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0" grpId="1" uiExpand="1" build="p"/>
      <p:bldP spid="10" grpId="2" build="allAtOnce"/>
      <p:bldP spid="34" grpId="0" build="p"/>
      <p:bldP spid="34" grpId="1" build="p"/>
      <p:bldP spid="34" grpId="2" build="allAtOnce"/>
      <p:bldP spid="35" grpId="0" build="p"/>
      <p:bldP spid="35" grpId="1" build="p"/>
      <p:bldP spid="37" grpId="0"/>
      <p:bldP spid="39" grpId="0" build="allAtOnce"/>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3B2FA6F9-C687-654B-9580-580EC0D821EE}"/>
              </a:ext>
            </a:extLst>
          </p:cNvPr>
          <p:cNvSpPr>
            <a:spLocks noGrp="1"/>
          </p:cNvSpPr>
          <p:nvPr>
            <p:ph type="title"/>
          </p:nvPr>
        </p:nvSpPr>
        <p:spPr/>
        <p:txBody>
          <a:bodyPr/>
          <a:lstStyle/>
          <a:p>
            <a:r>
              <a:rPr lang="en-GB" dirty="0"/>
              <a:t>Convex problem</a:t>
            </a:r>
          </a:p>
        </p:txBody>
      </p:sp>
      <p:pic>
        <p:nvPicPr>
          <p:cNvPr id="11" name="Segnaposto contenuto 7">
            <a:extLst>
              <a:ext uri="{FF2B5EF4-FFF2-40B4-BE49-F238E27FC236}">
                <a16:creationId xmlns:a16="http://schemas.microsoft.com/office/drawing/2014/main" xmlns="" id="{D722AD5A-C8D1-8D43-9217-95C883DD16D2}"/>
              </a:ext>
            </a:extLst>
          </p:cNvPr>
          <p:cNvPicPr>
            <a:picLocks noChangeAspect="1"/>
          </p:cNvPicPr>
          <p:nvPr/>
        </p:nvPicPr>
        <p:blipFill>
          <a:blip r:embed="rId2"/>
          <a:stretch>
            <a:fillRect/>
          </a:stretch>
        </p:blipFill>
        <p:spPr>
          <a:xfrm>
            <a:off x="1675247" y="2057400"/>
            <a:ext cx="8537565" cy="4375502"/>
          </a:xfrm>
          <a:prstGeom prst="rect">
            <a:avLst/>
          </a:prstGeom>
        </p:spPr>
      </p:pic>
      <p:sp>
        <p:nvSpPr>
          <p:cNvPr id="21" name="Ovale 20">
            <a:extLst>
              <a:ext uri="{FF2B5EF4-FFF2-40B4-BE49-F238E27FC236}">
                <a16:creationId xmlns:a16="http://schemas.microsoft.com/office/drawing/2014/main" xmlns="" id="{9BAF60ED-6B33-45D5-8091-0923A401FB3E}"/>
              </a:ext>
            </a:extLst>
          </p:cNvPr>
          <p:cNvSpPr/>
          <p:nvPr/>
        </p:nvSpPr>
        <p:spPr>
          <a:xfrm>
            <a:off x="6481482" y="2832847"/>
            <a:ext cx="170329" cy="170329"/>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Ovale 21">
            <a:extLst>
              <a:ext uri="{FF2B5EF4-FFF2-40B4-BE49-F238E27FC236}">
                <a16:creationId xmlns:a16="http://schemas.microsoft.com/office/drawing/2014/main" xmlns="" id="{47ED7384-4A90-44C4-ABEF-44CBAEC65148}"/>
              </a:ext>
            </a:extLst>
          </p:cNvPr>
          <p:cNvSpPr/>
          <p:nvPr/>
        </p:nvSpPr>
        <p:spPr>
          <a:xfrm>
            <a:off x="6216616" y="3284834"/>
            <a:ext cx="170329" cy="170329"/>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3" name="Ovale 22">
            <a:extLst>
              <a:ext uri="{FF2B5EF4-FFF2-40B4-BE49-F238E27FC236}">
                <a16:creationId xmlns:a16="http://schemas.microsoft.com/office/drawing/2014/main" xmlns="" id="{5C5DE09A-DE60-423A-8653-FE2A9D818992}"/>
              </a:ext>
            </a:extLst>
          </p:cNvPr>
          <p:cNvSpPr/>
          <p:nvPr/>
        </p:nvSpPr>
        <p:spPr>
          <a:xfrm>
            <a:off x="6035900" y="3614425"/>
            <a:ext cx="170329" cy="170329"/>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xmlns="" id="{7BBFE711-6FC7-43F6-B0F4-1B00EB332510}"/>
                  </a:ext>
                </a:extLst>
              </p:cNvPr>
              <p:cNvSpPr txBox="1"/>
              <p:nvPr/>
            </p:nvSpPr>
            <p:spPr>
              <a:xfrm>
                <a:off x="6699849" y="2685375"/>
                <a:ext cx="29264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i="1" smtClean="0">
                              <a:latin typeface="Cambria Math" panose="02040503050406030204" pitchFamily="18" charset="0"/>
                            </a:rPr>
                          </m:ctrlPr>
                        </m:accPr>
                        <m:e>
                          <m:sSub>
                            <m:sSubPr>
                              <m:ctrlPr>
                                <a:rPr lang="it-IT"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0</m:t>
                              </m:r>
                            </m:sub>
                          </m:sSub>
                        </m:e>
                      </m:acc>
                    </m:oMath>
                  </m:oMathPara>
                </a14:m>
                <a:endParaRPr lang="it-IT" dirty="0"/>
              </a:p>
            </p:txBody>
          </p:sp>
        </mc:Choice>
        <mc:Fallback xmlns="">
          <p:sp>
            <p:nvSpPr>
              <p:cNvPr id="24" name="CasellaDiTesto 23">
                <a:extLst>
                  <a:ext uri="{FF2B5EF4-FFF2-40B4-BE49-F238E27FC236}">
                    <a16:creationId xmlns:a16="http://schemas.microsoft.com/office/drawing/2014/main" id="{7BBFE711-6FC7-43F6-B0F4-1B00EB332510}"/>
                  </a:ext>
                </a:extLst>
              </p:cNvPr>
              <p:cNvSpPr txBox="1">
                <a:spLocks noRot="1" noChangeAspect="1" noMove="1" noResize="1" noEditPoints="1" noAdjustHandles="1" noChangeArrowheads="1" noChangeShapeType="1" noTextEdit="1"/>
              </p:cNvSpPr>
              <p:nvPr/>
            </p:nvSpPr>
            <p:spPr>
              <a:xfrm>
                <a:off x="6699849" y="2685375"/>
                <a:ext cx="292644" cy="276999"/>
              </a:xfrm>
              <a:prstGeom prst="rect">
                <a:avLst/>
              </a:prstGeom>
              <a:blipFill>
                <a:blip r:embed="rId3"/>
                <a:stretch>
                  <a:fillRect l="-10417" r="-6250" b="-20000"/>
                </a:stretch>
              </a:blipFill>
            </p:spPr>
            <p:txBody>
              <a:bodyPr/>
              <a:lstStyle/>
              <a:p>
                <a:r>
                  <a:rPr lang="it-IT">
                    <a:noFill/>
                  </a:rPr>
                  <a:t> </a:t>
                </a:r>
              </a:p>
            </p:txBody>
          </p:sp>
        </mc:Fallback>
      </mc:AlternateContent>
      <p:cxnSp>
        <p:nvCxnSpPr>
          <p:cNvPr id="25" name="Connettore 7 15">
            <a:extLst>
              <a:ext uri="{FF2B5EF4-FFF2-40B4-BE49-F238E27FC236}">
                <a16:creationId xmlns:a16="http://schemas.microsoft.com/office/drawing/2014/main" xmlns="" id="{54B4414A-8A31-4B8F-812E-5DBCF5644391}"/>
              </a:ext>
            </a:extLst>
          </p:cNvPr>
          <p:cNvCxnSpPr>
            <a:cxnSpLocks/>
          </p:cNvCxnSpPr>
          <p:nvPr/>
        </p:nvCxnSpPr>
        <p:spPr>
          <a:xfrm rot="5400000">
            <a:off x="6196315" y="3014560"/>
            <a:ext cx="467797" cy="269803"/>
          </a:xfrm>
          <a:prstGeom prst="curvedConnector3">
            <a:avLst>
              <a:gd name="adj1" fmla="val -158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ttore 7 15">
            <a:extLst>
              <a:ext uri="{FF2B5EF4-FFF2-40B4-BE49-F238E27FC236}">
                <a16:creationId xmlns:a16="http://schemas.microsoft.com/office/drawing/2014/main" xmlns="" id="{09392964-F4B2-499B-8B46-30C7FEFD973C}"/>
              </a:ext>
            </a:extLst>
          </p:cNvPr>
          <p:cNvCxnSpPr>
            <a:cxnSpLocks/>
          </p:cNvCxnSpPr>
          <p:nvPr/>
        </p:nvCxnSpPr>
        <p:spPr>
          <a:xfrm rot="5400000">
            <a:off x="6047088" y="3457335"/>
            <a:ext cx="328669" cy="180718"/>
          </a:xfrm>
          <a:prstGeom prst="curvedConnector3">
            <a:avLst>
              <a:gd name="adj1" fmla="val -3469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7 15">
            <a:extLst>
              <a:ext uri="{FF2B5EF4-FFF2-40B4-BE49-F238E27FC236}">
                <a16:creationId xmlns:a16="http://schemas.microsoft.com/office/drawing/2014/main" xmlns="" id="{8D534B23-17AF-419D-B491-C8395CA85F65}"/>
              </a:ext>
            </a:extLst>
          </p:cNvPr>
          <p:cNvCxnSpPr>
            <a:cxnSpLocks/>
          </p:cNvCxnSpPr>
          <p:nvPr/>
        </p:nvCxnSpPr>
        <p:spPr>
          <a:xfrm rot="5400000">
            <a:off x="5441813" y="4307827"/>
            <a:ext cx="1287493" cy="71017"/>
          </a:xfrm>
          <a:prstGeom prst="curvedConnector3">
            <a:avLst>
              <a:gd name="adj1" fmla="val -2340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CasellaDiTesto 43">
                <a:extLst>
                  <a:ext uri="{FF2B5EF4-FFF2-40B4-BE49-F238E27FC236}">
                    <a16:creationId xmlns:a16="http://schemas.microsoft.com/office/drawing/2014/main" xmlns="" id="{ADF6A3EE-5E88-4351-9D51-CFDDD6153F18}"/>
                  </a:ext>
                </a:extLst>
              </p:cNvPr>
              <p:cNvSpPr txBox="1"/>
              <p:nvPr/>
            </p:nvSpPr>
            <p:spPr>
              <a:xfrm>
                <a:off x="6415442" y="3199892"/>
                <a:ext cx="29264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i="1" smtClean="0">
                              <a:latin typeface="Cambria Math" panose="02040503050406030204" pitchFamily="18" charset="0"/>
                            </a:rPr>
                          </m:ctrlPr>
                        </m:accPr>
                        <m:e>
                          <m:sSub>
                            <m:sSubPr>
                              <m:ctrlPr>
                                <a:rPr lang="it-IT"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e>
                      </m:acc>
                    </m:oMath>
                  </m:oMathPara>
                </a14:m>
                <a:endParaRPr lang="it-IT" dirty="0"/>
              </a:p>
            </p:txBody>
          </p:sp>
        </mc:Choice>
        <mc:Fallback xmlns="">
          <p:sp>
            <p:nvSpPr>
              <p:cNvPr id="44" name="CasellaDiTesto 43">
                <a:extLst>
                  <a:ext uri="{FF2B5EF4-FFF2-40B4-BE49-F238E27FC236}">
                    <a16:creationId xmlns:a16="http://schemas.microsoft.com/office/drawing/2014/main" id="{ADF6A3EE-5E88-4351-9D51-CFDDD6153F18}"/>
                  </a:ext>
                </a:extLst>
              </p:cNvPr>
              <p:cNvSpPr txBox="1">
                <a:spLocks noRot="1" noChangeAspect="1" noMove="1" noResize="1" noEditPoints="1" noAdjustHandles="1" noChangeArrowheads="1" noChangeShapeType="1" noTextEdit="1"/>
              </p:cNvSpPr>
              <p:nvPr/>
            </p:nvSpPr>
            <p:spPr>
              <a:xfrm>
                <a:off x="6415442" y="3199892"/>
                <a:ext cx="292644" cy="276999"/>
              </a:xfrm>
              <a:prstGeom prst="rect">
                <a:avLst/>
              </a:prstGeom>
              <a:blipFill>
                <a:blip r:embed="rId4"/>
                <a:stretch>
                  <a:fillRect l="-8333" r="-6250" b="-20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5" name="CasellaDiTesto 44">
                <a:extLst>
                  <a:ext uri="{FF2B5EF4-FFF2-40B4-BE49-F238E27FC236}">
                    <a16:creationId xmlns:a16="http://schemas.microsoft.com/office/drawing/2014/main" xmlns="" id="{B1210929-26C7-49EE-9025-378023F775FB}"/>
                  </a:ext>
                </a:extLst>
              </p:cNvPr>
              <p:cNvSpPr txBox="1"/>
              <p:nvPr/>
            </p:nvSpPr>
            <p:spPr>
              <a:xfrm>
                <a:off x="6216616" y="3538268"/>
                <a:ext cx="29264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i="1" smtClean="0">
                              <a:latin typeface="Cambria Math" panose="02040503050406030204" pitchFamily="18" charset="0"/>
                            </a:rPr>
                          </m:ctrlPr>
                        </m:accPr>
                        <m:e>
                          <m:sSub>
                            <m:sSubPr>
                              <m:ctrlPr>
                                <a:rPr lang="it-IT"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e>
                      </m:acc>
                    </m:oMath>
                  </m:oMathPara>
                </a14:m>
                <a:endParaRPr lang="it-IT" dirty="0"/>
              </a:p>
            </p:txBody>
          </p:sp>
        </mc:Choice>
        <mc:Fallback xmlns="">
          <p:sp>
            <p:nvSpPr>
              <p:cNvPr id="45" name="CasellaDiTesto 44">
                <a:extLst>
                  <a:ext uri="{FF2B5EF4-FFF2-40B4-BE49-F238E27FC236}">
                    <a16:creationId xmlns:a16="http://schemas.microsoft.com/office/drawing/2014/main" id="{B1210929-26C7-49EE-9025-378023F775FB}"/>
                  </a:ext>
                </a:extLst>
              </p:cNvPr>
              <p:cNvSpPr txBox="1">
                <a:spLocks noRot="1" noChangeAspect="1" noMove="1" noResize="1" noEditPoints="1" noAdjustHandles="1" noChangeArrowheads="1" noChangeShapeType="1" noTextEdit="1"/>
              </p:cNvSpPr>
              <p:nvPr/>
            </p:nvSpPr>
            <p:spPr>
              <a:xfrm>
                <a:off x="6216616" y="3538268"/>
                <a:ext cx="292644" cy="276999"/>
              </a:xfrm>
              <a:prstGeom prst="rect">
                <a:avLst/>
              </a:prstGeom>
              <a:blipFill>
                <a:blip r:embed="rId5"/>
                <a:stretch>
                  <a:fillRect l="-10417" r="-4167" b="-19565"/>
                </a:stretch>
              </a:blipFill>
            </p:spPr>
            <p:txBody>
              <a:bodyPr/>
              <a:lstStyle/>
              <a:p>
                <a:r>
                  <a:rPr lang="it-IT">
                    <a:noFill/>
                  </a:rPr>
                  <a:t> </a:t>
                </a:r>
              </a:p>
            </p:txBody>
          </p:sp>
        </mc:Fallback>
      </mc:AlternateContent>
      <p:sp>
        <p:nvSpPr>
          <p:cNvPr id="53" name="Ovale 52">
            <a:extLst>
              <a:ext uri="{FF2B5EF4-FFF2-40B4-BE49-F238E27FC236}">
                <a16:creationId xmlns:a16="http://schemas.microsoft.com/office/drawing/2014/main" xmlns="" id="{3F7D1A73-EBA1-411E-B28E-15716C6DEBAC}"/>
              </a:ext>
            </a:extLst>
          </p:cNvPr>
          <p:cNvSpPr/>
          <p:nvPr/>
        </p:nvSpPr>
        <p:spPr>
          <a:xfrm>
            <a:off x="5991225" y="5036059"/>
            <a:ext cx="170329" cy="170329"/>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69" name="CasellaDiTesto 68">
                <a:extLst>
                  <a:ext uri="{FF2B5EF4-FFF2-40B4-BE49-F238E27FC236}">
                    <a16:creationId xmlns:a16="http://schemas.microsoft.com/office/drawing/2014/main" xmlns="" id="{5B41F24E-DC75-4A1D-A9CC-F67EF85740A7}"/>
                  </a:ext>
                </a:extLst>
              </p:cNvPr>
              <p:cNvSpPr txBox="1"/>
              <p:nvPr/>
            </p:nvSpPr>
            <p:spPr>
              <a:xfrm>
                <a:off x="6216616" y="4972167"/>
                <a:ext cx="29264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i="1" smtClean="0">
                              <a:latin typeface="Cambria Math" panose="02040503050406030204" pitchFamily="18" charset="0"/>
                            </a:rPr>
                          </m:ctrlPr>
                        </m:accPr>
                        <m:e>
                          <m:sSub>
                            <m:sSubPr>
                              <m:ctrlPr>
                                <a:rPr lang="it-IT"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𝑛</m:t>
                              </m:r>
                            </m:sub>
                          </m:sSub>
                        </m:e>
                      </m:acc>
                    </m:oMath>
                  </m:oMathPara>
                </a14:m>
                <a:endParaRPr lang="it-IT" dirty="0"/>
              </a:p>
            </p:txBody>
          </p:sp>
        </mc:Choice>
        <mc:Fallback xmlns="">
          <p:sp>
            <p:nvSpPr>
              <p:cNvPr id="69" name="CasellaDiTesto 68">
                <a:extLst>
                  <a:ext uri="{FF2B5EF4-FFF2-40B4-BE49-F238E27FC236}">
                    <a16:creationId xmlns:a16="http://schemas.microsoft.com/office/drawing/2014/main" id="{5B41F24E-DC75-4A1D-A9CC-F67EF85740A7}"/>
                  </a:ext>
                </a:extLst>
              </p:cNvPr>
              <p:cNvSpPr txBox="1">
                <a:spLocks noRot="1" noChangeAspect="1" noMove="1" noResize="1" noEditPoints="1" noAdjustHandles="1" noChangeArrowheads="1" noChangeShapeType="1" noTextEdit="1"/>
              </p:cNvSpPr>
              <p:nvPr/>
            </p:nvSpPr>
            <p:spPr>
              <a:xfrm>
                <a:off x="6216616" y="4972167"/>
                <a:ext cx="292644" cy="276999"/>
              </a:xfrm>
              <a:prstGeom prst="rect">
                <a:avLst/>
              </a:prstGeom>
              <a:blipFill>
                <a:blip r:embed="rId6"/>
                <a:stretch>
                  <a:fillRect l="-12500" r="-2083" b="-15556"/>
                </a:stretch>
              </a:blipFill>
            </p:spPr>
            <p:txBody>
              <a:bodyPr/>
              <a:lstStyle/>
              <a:p>
                <a:r>
                  <a:rPr lang="it-IT">
                    <a:noFill/>
                  </a:rPr>
                  <a:t> </a:t>
                </a:r>
              </a:p>
            </p:txBody>
          </p:sp>
        </mc:Fallback>
      </mc:AlternateContent>
    </p:spTree>
    <p:extLst>
      <p:ext uri="{BB962C8B-B14F-4D97-AF65-F5344CB8AC3E}">
        <p14:creationId xmlns:p14="http://schemas.microsoft.com/office/powerpoint/2010/main" val="159992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arn(inVertical)">
                                      <p:cBhvr>
                                        <p:cTn id="27" dur="500"/>
                                        <p:tgtEl>
                                          <p:spTgt spid="3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barn(inVertical)">
                                      <p:cBhvr>
                                        <p:cTn id="39" dur="500"/>
                                        <p:tgtEl>
                                          <p:spTgt spid="4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44" grpId="0"/>
      <p:bldP spid="45" grpId="0"/>
      <p:bldP spid="53" grpId="0" animBg="1"/>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3B2FA6F9-C687-654B-9580-580EC0D821EE}"/>
              </a:ext>
            </a:extLst>
          </p:cNvPr>
          <p:cNvSpPr>
            <a:spLocks noGrp="1"/>
          </p:cNvSpPr>
          <p:nvPr>
            <p:ph type="title"/>
          </p:nvPr>
        </p:nvSpPr>
        <p:spPr/>
        <p:txBody>
          <a:bodyPr/>
          <a:lstStyle/>
          <a:p>
            <a:r>
              <a:rPr lang="en-GB" dirty="0"/>
              <a:t>Unconvex problems</a:t>
            </a:r>
          </a:p>
        </p:txBody>
      </p:sp>
      <p:sp>
        <p:nvSpPr>
          <p:cNvPr id="3" name="Segnaposto testo 2">
            <a:extLst>
              <a:ext uri="{FF2B5EF4-FFF2-40B4-BE49-F238E27FC236}">
                <a16:creationId xmlns:a16="http://schemas.microsoft.com/office/drawing/2014/main" xmlns="" id="{CC9CE829-22F4-0744-99E1-0172887B1B31}"/>
              </a:ext>
            </a:extLst>
          </p:cNvPr>
          <p:cNvSpPr>
            <a:spLocks noGrp="1"/>
          </p:cNvSpPr>
          <p:nvPr>
            <p:ph type="body" idx="1"/>
          </p:nvPr>
        </p:nvSpPr>
        <p:spPr>
          <a:xfrm>
            <a:off x="914409" y="2183802"/>
            <a:ext cx="10591791" cy="466633"/>
          </a:xfrm>
        </p:spPr>
        <p:txBody>
          <a:bodyPr>
            <a:normAutofit/>
          </a:bodyPr>
          <a:lstStyle/>
          <a:p>
            <a:r>
              <a:rPr lang="en-GB" sz="2400" i="1" u="sng" dirty="0"/>
              <a:t>Why Gradient Descent methods fails with unconvex problems?</a:t>
            </a:r>
          </a:p>
        </p:txBody>
      </p:sp>
      <p:pic>
        <p:nvPicPr>
          <p:cNvPr id="13" name="Segnaposto contenuto 7">
            <a:extLst>
              <a:ext uri="{FF2B5EF4-FFF2-40B4-BE49-F238E27FC236}">
                <a16:creationId xmlns:a16="http://schemas.microsoft.com/office/drawing/2014/main" xmlns="" id="{33017B21-8DB6-2D45-88DF-CB175AF67051}"/>
              </a:ext>
            </a:extLst>
          </p:cNvPr>
          <p:cNvPicPr>
            <a:picLocks noChangeAspect="1"/>
          </p:cNvPicPr>
          <p:nvPr/>
        </p:nvPicPr>
        <p:blipFill>
          <a:blip r:embed="rId2"/>
          <a:stretch>
            <a:fillRect/>
          </a:stretch>
        </p:blipFill>
        <p:spPr>
          <a:xfrm>
            <a:off x="2105363" y="2650435"/>
            <a:ext cx="8209881" cy="4207565"/>
          </a:xfrm>
          <a:prstGeom prst="rect">
            <a:avLst/>
          </a:prstGeom>
        </p:spPr>
      </p:pic>
      <p:pic>
        <p:nvPicPr>
          <p:cNvPr id="19" name="Segnaposto contenuto 7">
            <a:extLst>
              <a:ext uri="{FF2B5EF4-FFF2-40B4-BE49-F238E27FC236}">
                <a16:creationId xmlns:a16="http://schemas.microsoft.com/office/drawing/2014/main" xmlns="" id="{2D8C9F45-4B9B-3943-A54D-489F0CE5CE6C}"/>
              </a:ext>
            </a:extLst>
          </p:cNvPr>
          <p:cNvPicPr>
            <a:picLocks noChangeAspect="1"/>
          </p:cNvPicPr>
          <p:nvPr/>
        </p:nvPicPr>
        <p:blipFill>
          <a:blip r:embed="rId3"/>
          <a:stretch>
            <a:fillRect/>
          </a:stretch>
        </p:blipFill>
        <p:spPr>
          <a:xfrm>
            <a:off x="2105362" y="2650436"/>
            <a:ext cx="8209881" cy="4207564"/>
          </a:xfrm>
          <a:prstGeom prst="rect">
            <a:avLst/>
          </a:prstGeom>
        </p:spPr>
      </p:pic>
      <p:sp>
        <p:nvSpPr>
          <p:cNvPr id="22" name="Ovale 21">
            <a:extLst>
              <a:ext uri="{FF2B5EF4-FFF2-40B4-BE49-F238E27FC236}">
                <a16:creationId xmlns:a16="http://schemas.microsoft.com/office/drawing/2014/main" xmlns="" id="{DB86AD34-04B4-E745-8021-0352C52B9C50}"/>
              </a:ext>
            </a:extLst>
          </p:cNvPr>
          <p:cNvSpPr/>
          <p:nvPr/>
        </p:nvSpPr>
        <p:spPr>
          <a:xfrm>
            <a:off x="6001590" y="4831604"/>
            <a:ext cx="169810" cy="169810"/>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dirty="0"/>
          </a:p>
        </p:txBody>
      </p:sp>
      <p:cxnSp>
        <p:nvCxnSpPr>
          <p:cNvPr id="24" name="Connettore 2 23">
            <a:extLst>
              <a:ext uri="{FF2B5EF4-FFF2-40B4-BE49-F238E27FC236}">
                <a16:creationId xmlns:a16="http://schemas.microsoft.com/office/drawing/2014/main" xmlns="" id="{DFC0D0FF-6E43-2347-A359-BF83C2F84509}"/>
              </a:ext>
            </a:extLst>
          </p:cNvPr>
          <p:cNvCxnSpPr>
            <a:cxnSpLocks/>
          </p:cNvCxnSpPr>
          <p:nvPr/>
        </p:nvCxnSpPr>
        <p:spPr>
          <a:xfrm>
            <a:off x="2659117" y="5528441"/>
            <a:ext cx="1208690" cy="441435"/>
          </a:xfrm>
          <a:prstGeom prst="straightConnector1">
            <a:avLst/>
          </a:prstGeom>
          <a:ln w="28575">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26" name="Segnaposto testo 2">
            <a:extLst>
              <a:ext uri="{FF2B5EF4-FFF2-40B4-BE49-F238E27FC236}">
                <a16:creationId xmlns:a16="http://schemas.microsoft.com/office/drawing/2014/main" xmlns="" id="{99812603-8D71-E24B-88E4-F74F917FF62D}"/>
              </a:ext>
            </a:extLst>
          </p:cNvPr>
          <p:cNvSpPr txBox="1">
            <a:spLocks/>
          </p:cNvSpPr>
          <p:nvPr/>
        </p:nvSpPr>
        <p:spPr>
          <a:xfrm>
            <a:off x="1550071" y="4754217"/>
            <a:ext cx="1506266" cy="66635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1800" b="1" dirty="0"/>
              <a:t>Global minimum</a:t>
            </a:r>
          </a:p>
        </p:txBody>
      </p:sp>
      <p:cxnSp>
        <p:nvCxnSpPr>
          <p:cNvPr id="28" name="Connettore 2 27">
            <a:extLst>
              <a:ext uri="{FF2B5EF4-FFF2-40B4-BE49-F238E27FC236}">
                <a16:creationId xmlns:a16="http://schemas.microsoft.com/office/drawing/2014/main" xmlns="" id="{88D83656-CFE5-3044-933D-41F90CE97179}"/>
              </a:ext>
            </a:extLst>
          </p:cNvPr>
          <p:cNvCxnSpPr>
            <a:cxnSpLocks/>
          </p:cNvCxnSpPr>
          <p:nvPr/>
        </p:nvCxnSpPr>
        <p:spPr>
          <a:xfrm flipH="1">
            <a:off x="5521817" y="4945990"/>
            <a:ext cx="406190" cy="183021"/>
          </a:xfrm>
          <a:prstGeom prst="straightConnector1">
            <a:avLst/>
          </a:prstGeom>
          <a:ln w="28575">
            <a:solidFill>
              <a:schemeClr val="bg1"/>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44223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1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Lst>
  </p:timing>
</p:sld>
</file>

<file path=ppt/theme/theme1.xml><?xml version="1.0" encoding="utf-8"?>
<a:theme xmlns:a="http://schemas.openxmlformats.org/drawingml/2006/main" name="Scia di vapore">
  <a:themeElements>
    <a:clrScheme name="Scia di vapor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Scia di vapore">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ia di vapore">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{78D88C2F-F79A-864C-A68B-13DF3956B98F}tf10001079</Template>
  <TotalTime>7035</TotalTime>
  <Words>1228</Words>
  <Application>Microsoft Office PowerPoint</Application>
  <PresentationFormat>Widescreen</PresentationFormat>
  <Paragraphs>366</Paragraphs>
  <Slides>35</Slides>
  <Notes>3</Notes>
  <HiddenSlides>0</HiddenSlides>
  <MMClips>3</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35</vt:i4>
      </vt:variant>
    </vt:vector>
  </HeadingPairs>
  <TitlesOfParts>
    <vt:vector size="42" baseType="lpstr">
      <vt:lpstr>Andale Mono</vt:lpstr>
      <vt:lpstr>Arial</vt:lpstr>
      <vt:lpstr>Calibri</vt:lpstr>
      <vt:lpstr>Cambria Math</vt:lpstr>
      <vt:lpstr>Century Gothic</vt:lpstr>
      <vt:lpstr>Courier New</vt:lpstr>
      <vt:lpstr>Scia di vapore</vt:lpstr>
      <vt:lpstr>Unconvex nesting optimization</vt:lpstr>
      <vt:lpstr>Contents</vt:lpstr>
      <vt:lpstr>Optimization problems</vt:lpstr>
      <vt:lpstr>Example - summary</vt:lpstr>
      <vt:lpstr>Two kind of problems</vt:lpstr>
      <vt:lpstr>NUMERICAL MINIMIZATION</vt:lpstr>
      <vt:lpstr>Numerical minimization</vt:lpstr>
      <vt:lpstr>Convex problem</vt:lpstr>
      <vt:lpstr>Unconvex problems</vt:lpstr>
      <vt:lpstr>unconvex problems</vt:lpstr>
      <vt:lpstr>Solve unconvex problems</vt:lpstr>
      <vt:lpstr>summary</vt:lpstr>
      <vt:lpstr>Genetic algorithm</vt:lpstr>
      <vt:lpstr>Genetic algorithm</vt:lpstr>
      <vt:lpstr>Genetic algorithm</vt:lpstr>
      <vt:lpstr>Genetic algorithm</vt:lpstr>
      <vt:lpstr>Genetic algorithm</vt:lpstr>
      <vt:lpstr>The nesting problem</vt:lpstr>
      <vt:lpstr>The nesting problem</vt:lpstr>
      <vt:lpstr>The nesting problem</vt:lpstr>
      <vt:lpstr>The nesting problem</vt:lpstr>
      <vt:lpstr>The nesting problem</vt:lpstr>
      <vt:lpstr>Object recognition</vt:lpstr>
      <vt:lpstr>Object recognition</vt:lpstr>
      <vt:lpstr>Nesting and machine learning</vt:lpstr>
      <vt:lpstr>acknowledgements</vt:lpstr>
      <vt:lpstr>Supp – backtracking line search</vt:lpstr>
      <vt:lpstr>Supp - NUMERICAL MINIMIZATION</vt:lpstr>
      <vt:lpstr>Supp - NUMERICAL MINIMIZATION</vt:lpstr>
      <vt:lpstr>Supp - NUMERICAL MINIMIZATION</vt:lpstr>
      <vt:lpstr>Supp - NUMERICAL MINIMIZATION</vt:lpstr>
      <vt:lpstr>Supp - NUMERICAL MINIMIZATION</vt:lpstr>
      <vt:lpstr>Supp - NUMERICAL MINIMIZATION</vt:lpstr>
      <vt:lpstr>Supp – FOURIER TRANSFORM</vt:lpstr>
      <vt:lpstr>Supp – FOURIER TRANSFORM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Unconvex nesting optimization</dc:title>
  <dc:creator>Fabrizio Radaelli</dc:creator>
  <cp:lastModifiedBy>Marco Arena</cp:lastModifiedBy>
  <cp:revision>35</cp:revision>
  <dcterms:created xsi:type="dcterms:W3CDTF">2018-09-17T15:50:23Z</dcterms:created>
  <dcterms:modified xsi:type="dcterms:W3CDTF">2018-11-25T08:18:38Z</dcterms:modified>
</cp:coreProperties>
</file>